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69" r:id="rId3"/>
    <p:sldId id="273" r:id="rId4"/>
    <p:sldId id="290" r:id="rId5"/>
    <p:sldId id="291" r:id="rId6"/>
    <p:sldId id="292" r:id="rId7"/>
    <p:sldId id="293" r:id="rId8"/>
    <p:sldId id="294" r:id="rId9"/>
    <p:sldId id="286" r:id="rId10"/>
    <p:sldId id="288" r:id="rId11"/>
    <p:sldId id="289" r:id="rId12"/>
    <p:sldId id="295" r:id="rId13"/>
    <p:sldId id="296" r:id="rId14"/>
    <p:sldId id="297" r:id="rId15"/>
    <p:sldId id="298" r:id="rId16"/>
    <p:sldId id="278" r:id="rId17"/>
    <p:sldId id="279" r:id="rId18"/>
    <p:sldId id="300" r:id="rId19"/>
    <p:sldId id="301" r:id="rId20"/>
    <p:sldId id="303" r:id="rId21"/>
    <p:sldId id="302" r:id="rId22"/>
    <p:sldId id="282" r:id="rId23"/>
    <p:sldId id="259" r:id="rId24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0" d="100"/>
          <a:sy n="70" d="100"/>
        </p:scale>
        <p:origin x="-1164" y="-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/>
          <p:cNvGrpSpPr/>
          <p:nvPr/>
        </p:nvGrpSpPr>
        <p:grpSpPr>
          <a:xfrm>
            <a:off x="-382404" y="0"/>
            <a:ext cx="9932332" cy="6858000"/>
            <a:chOff x="-382404" y="0"/>
            <a:chExt cx="9932332" cy="6858000"/>
          </a:xfrm>
        </p:grpSpPr>
        <p:grpSp>
          <p:nvGrpSpPr>
            <p:cNvPr id="44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70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115" name="Rectangle 11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6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7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71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85" name="Rectangle 8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6" name="Rectangle 8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4" name="Rectangle 11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73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78" name="Rectangle 77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9" name="Rectangle 78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1" name="Rectangle 8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75" name="Rectangle 74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45" name="Freeform 44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48" name="Freeform 47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49" name="Freeform 48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51" name="Freeform 50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52" name="Freeform 51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53" name="Hexagon 52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4" name="Hexagon 53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5" name="Hexagon 54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6" name="Hexagon 55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7" name="Hexagon 56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8" name="Freeform 57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9" name="Hexagon 58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1" name="Hexagon 60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2" name="Hexagon 61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3" name="Hexagon 62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4" name="Hexagon 63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5" name="Hexagon 64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6" name="Hexagon 65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7" name="Hexagon 66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8" name="Freeform 67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9" name="Freeform 68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46" name="Rectangle 45"/>
          <p:cNvSpPr/>
          <p:nvPr/>
        </p:nvSpPr>
        <p:spPr>
          <a:xfrm>
            <a:off x="4561242" y="-21511"/>
            <a:ext cx="3679116" cy="6271840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4649096" y="-21511"/>
            <a:ext cx="3505200" cy="23128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33365" y="2708476"/>
            <a:ext cx="3313355" cy="1702160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33365" y="4421080"/>
            <a:ext cx="3309803" cy="1260629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42424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738744" y="1516828"/>
            <a:ext cx="2133600" cy="750981"/>
          </a:xfrm>
        </p:spPr>
        <p:txBody>
          <a:bodyPr anchor="b"/>
          <a:lstStyle>
            <a:lvl1pPr algn="l">
              <a:defRPr sz="2400"/>
            </a:lvl1pPr>
          </a:lstStyle>
          <a:p>
            <a:fld id="{4CC05CCA-009C-41D6-9E37-D34A0DBBB4A6}" type="datetimeFigureOut">
              <a:rPr lang="ru-RU" smtClean="0">
                <a:solidFill>
                  <a:srgbClr val="575F6D"/>
                </a:solidFill>
              </a:rPr>
              <a:pPr/>
              <a:t>15.01.2016</a:t>
            </a:fld>
            <a:endParaRPr lang="ru-RU">
              <a:solidFill>
                <a:srgbClr val="575F6D"/>
              </a:solidFill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4650889" y="6088284"/>
            <a:ext cx="35052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03520" y="5719966"/>
            <a:ext cx="2831592" cy="365125"/>
          </a:xfrm>
        </p:spPr>
        <p:txBody>
          <a:bodyPr>
            <a:norm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endParaRPr lang="ru-RU">
              <a:solidFill>
                <a:srgbClr val="575F6D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649096" y="5719966"/>
            <a:ext cx="643666" cy="36512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A1205CE0-C0C2-46AD-B171-8107C81735EB}" type="slidenum">
              <a:rPr lang="ru-RU" smtClean="0">
                <a:solidFill>
                  <a:srgbClr val="E7DEC9">
                    <a:shade val="50000"/>
                    <a:satMod val="200000"/>
                  </a:srgbClr>
                </a:solidFill>
              </a:rPr>
              <a:pPr/>
              <a:t>‹#›</a:t>
            </a:fld>
            <a:endParaRPr lang="ru-RU">
              <a:solidFill>
                <a:srgbClr val="E7DEC9">
                  <a:shade val="50000"/>
                  <a:satMod val="200000"/>
                </a:srgbClr>
              </a:solidFill>
            </a:endParaRPr>
          </a:p>
        </p:txBody>
      </p:sp>
      <p:sp>
        <p:nvSpPr>
          <p:cNvPr id="89" name="Rectangle 88"/>
          <p:cNvSpPr/>
          <p:nvPr/>
        </p:nvSpPr>
        <p:spPr>
          <a:xfrm>
            <a:off x="4650889" y="6088284"/>
            <a:ext cx="35052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08320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05CCA-009C-41D6-9E37-D34A0DBBB4A6}" type="datetimeFigureOut">
              <a:rPr lang="ru-RU" smtClean="0">
                <a:solidFill>
                  <a:srgbClr val="575F6D"/>
                </a:solidFill>
              </a:rPr>
              <a:pPr/>
              <a:t>15.01.2016</a:t>
            </a:fld>
            <a:endParaRPr lang="ru-RU">
              <a:solidFill>
                <a:srgbClr val="575F6D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srgbClr val="575F6D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205CE0-C0C2-46AD-B171-8107C81735EB}" type="slidenum">
              <a:rPr lang="ru-RU" smtClean="0">
                <a:solidFill>
                  <a:srgbClr val="E7DEC9">
                    <a:shade val="50000"/>
                    <a:satMod val="200000"/>
                  </a:srgbClr>
                </a:solidFill>
              </a:rPr>
              <a:pPr/>
              <a:t>‹#›</a:t>
            </a:fld>
            <a:endParaRPr lang="ru-RU">
              <a:solidFill>
                <a:srgbClr val="E7DEC9">
                  <a:shade val="50000"/>
                  <a:satMod val="20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92315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030147"/>
            <a:ext cx="1484453" cy="4780344"/>
          </a:xfrm>
        </p:spPr>
        <p:txBody>
          <a:bodyPr vert="eaVert" anchor="ctr"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53296" y="1030147"/>
            <a:ext cx="5423704" cy="4780344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05CCA-009C-41D6-9E37-D34A0DBBB4A6}" type="datetimeFigureOut">
              <a:rPr lang="ru-RU" smtClean="0">
                <a:solidFill>
                  <a:srgbClr val="575F6D"/>
                </a:solidFill>
              </a:rPr>
              <a:pPr/>
              <a:t>15.01.2016</a:t>
            </a:fld>
            <a:endParaRPr lang="ru-RU">
              <a:solidFill>
                <a:srgbClr val="575F6D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srgbClr val="575F6D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205CE0-C0C2-46AD-B171-8107C81735EB}" type="slidenum">
              <a:rPr lang="ru-RU" smtClean="0">
                <a:solidFill>
                  <a:srgbClr val="E7DEC9">
                    <a:shade val="50000"/>
                    <a:satMod val="200000"/>
                  </a:srgbClr>
                </a:solidFill>
              </a:rPr>
              <a:pPr/>
              <a:t>‹#›</a:t>
            </a:fld>
            <a:endParaRPr lang="ru-RU">
              <a:solidFill>
                <a:srgbClr val="E7DEC9">
                  <a:shade val="50000"/>
                  <a:satMod val="20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48901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05CCA-009C-41D6-9E37-D34A0DBBB4A6}" type="datetimeFigureOut">
              <a:rPr lang="ru-RU" smtClean="0">
                <a:solidFill>
                  <a:srgbClr val="575F6D"/>
                </a:solidFill>
              </a:rPr>
              <a:pPr/>
              <a:t>15.01.2016</a:t>
            </a:fld>
            <a:endParaRPr lang="ru-RU">
              <a:solidFill>
                <a:srgbClr val="575F6D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srgbClr val="575F6D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205CE0-C0C2-46AD-B171-8107C81735EB}" type="slidenum">
              <a:rPr lang="ru-RU" smtClean="0">
                <a:solidFill>
                  <a:srgbClr val="E7DEC9">
                    <a:shade val="50000"/>
                    <a:satMod val="200000"/>
                  </a:srgbClr>
                </a:solidFill>
              </a:rPr>
              <a:pPr/>
              <a:t>‹#›</a:t>
            </a:fld>
            <a:endParaRPr lang="ru-RU">
              <a:solidFill>
                <a:srgbClr val="E7DEC9">
                  <a:shade val="50000"/>
                  <a:satMod val="20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12423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8645" y="2900829"/>
            <a:ext cx="6637468" cy="1362075"/>
          </a:xfrm>
        </p:spPr>
        <p:txBody>
          <a:bodyPr anchor="b"/>
          <a:lstStyle>
            <a:lvl1pPr algn="l">
              <a:defRPr sz="4000" b="0" cap="none" baseline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8645" y="4267200"/>
            <a:ext cx="6637467" cy="1520413"/>
          </a:xfrm>
        </p:spPr>
        <p:txBody>
          <a:bodyPr anchor="t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05CCA-009C-41D6-9E37-D34A0DBBB4A6}" type="datetimeFigureOut">
              <a:rPr lang="ru-RU" smtClean="0">
                <a:solidFill>
                  <a:srgbClr val="FFF39D"/>
                </a:solidFill>
              </a:rPr>
              <a:pPr/>
              <a:t>15.01.2016</a:t>
            </a:fld>
            <a:endParaRPr lang="ru-RU">
              <a:solidFill>
                <a:srgbClr val="FFF39D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srgbClr val="FFF39D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205CE0-C0C2-46AD-B171-8107C81735EB}" type="slidenum">
              <a:rPr lang="ru-RU" smtClean="0">
                <a:solidFill>
                  <a:srgbClr val="E7DEC9">
                    <a:shade val="50000"/>
                    <a:satMod val="200000"/>
                  </a:srgbClr>
                </a:solidFill>
              </a:rPr>
              <a:pPr/>
              <a:t>‹#›</a:t>
            </a:fld>
            <a:endParaRPr lang="ru-RU">
              <a:solidFill>
                <a:srgbClr val="E7DEC9">
                  <a:shade val="50000"/>
                  <a:satMod val="20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40650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05CCA-009C-41D6-9E37-D34A0DBBB4A6}" type="datetimeFigureOut">
              <a:rPr lang="ru-RU" smtClean="0">
                <a:solidFill>
                  <a:srgbClr val="575F6D"/>
                </a:solidFill>
              </a:rPr>
              <a:pPr/>
              <a:t>15.01.2016</a:t>
            </a:fld>
            <a:endParaRPr lang="ru-RU">
              <a:solidFill>
                <a:srgbClr val="575F6D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srgbClr val="575F6D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205CE0-C0C2-46AD-B171-8107C81735EB}" type="slidenum">
              <a:rPr lang="ru-RU" smtClean="0">
                <a:solidFill>
                  <a:srgbClr val="E7DEC9">
                    <a:shade val="50000"/>
                    <a:satMod val="200000"/>
                  </a:srgbClr>
                </a:solidFill>
              </a:rPr>
              <a:pPr/>
              <a:t>‹#›</a:t>
            </a:fld>
            <a:endParaRPr lang="ru-RU">
              <a:solidFill>
                <a:srgbClr val="E7DEC9">
                  <a:shade val="50000"/>
                  <a:satMod val="200000"/>
                </a:srgb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1042416" y="2313432"/>
            <a:ext cx="3419856" cy="349300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2313431"/>
            <a:ext cx="3419856" cy="349300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3663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12111" y="2316009"/>
            <a:ext cx="3057148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1721" y="2974694"/>
            <a:ext cx="3419856" cy="283579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1837" y="2316010"/>
            <a:ext cx="3055717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152" y="2974694"/>
            <a:ext cx="3419856" cy="283579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05CCA-009C-41D6-9E37-D34A0DBBB4A6}" type="datetimeFigureOut">
              <a:rPr lang="ru-RU" smtClean="0">
                <a:solidFill>
                  <a:srgbClr val="575F6D"/>
                </a:solidFill>
              </a:rPr>
              <a:pPr/>
              <a:t>15.01.2016</a:t>
            </a:fld>
            <a:endParaRPr lang="ru-RU">
              <a:solidFill>
                <a:srgbClr val="575F6D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srgbClr val="575F6D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205CE0-C0C2-46AD-B171-8107C81735EB}" type="slidenum">
              <a:rPr lang="ru-RU" smtClean="0">
                <a:solidFill>
                  <a:srgbClr val="E7DEC9">
                    <a:shade val="50000"/>
                    <a:satMod val="200000"/>
                  </a:srgbClr>
                </a:solidFill>
              </a:rPr>
              <a:pPr/>
              <a:t>‹#›</a:t>
            </a:fld>
            <a:endParaRPr lang="ru-RU">
              <a:solidFill>
                <a:srgbClr val="E7DEC9">
                  <a:shade val="50000"/>
                  <a:satMod val="20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87837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05CCA-009C-41D6-9E37-D34A0DBBB4A6}" type="datetimeFigureOut">
              <a:rPr lang="ru-RU" smtClean="0">
                <a:solidFill>
                  <a:srgbClr val="575F6D"/>
                </a:solidFill>
              </a:rPr>
              <a:pPr/>
              <a:t>15.01.2016</a:t>
            </a:fld>
            <a:endParaRPr lang="ru-RU">
              <a:solidFill>
                <a:srgbClr val="575F6D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srgbClr val="575F6D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205CE0-C0C2-46AD-B171-8107C81735EB}" type="slidenum">
              <a:rPr lang="ru-RU" smtClean="0">
                <a:solidFill>
                  <a:srgbClr val="E7DEC9">
                    <a:shade val="50000"/>
                    <a:satMod val="200000"/>
                  </a:srgbClr>
                </a:solidFill>
              </a:rPr>
              <a:pPr/>
              <a:t>‹#›</a:t>
            </a:fld>
            <a:endParaRPr lang="ru-RU">
              <a:solidFill>
                <a:srgbClr val="E7DEC9">
                  <a:shade val="50000"/>
                  <a:satMod val="20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85906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05CCA-009C-41D6-9E37-D34A0DBBB4A6}" type="datetimeFigureOut">
              <a:rPr lang="ru-RU" smtClean="0">
                <a:solidFill>
                  <a:srgbClr val="575F6D"/>
                </a:solidFill>
              </a:rPr>
              <a:pPr/>
              <a:t>15.01.2016</a:t>
            </a:fld>
            <a:endParaRPr lang="ru-RU">
              <a:solidFill>
                <a:srgbClr val="575F6D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srgbClr val="575F6D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205CE0-C0C2-46AD-B171-8107C81735EB}" type="slidenum">
              <a:rPr lang="ru-RU" smtClean="0">
                <a:solidFill>
                  <a:srgbClr val="E7DEC9">
                    <a:shade val="50000"/>
                    <a:satMod val="200000"/>
                  </a:srgbClr>
                </a:solidFill>
              </a:rPr>
              <a:pPr/>
              <a:t>‹#›</a:t>
            </a:fld>
            <a:endParaRPr lang="ru-RU">
              <a:solidFill>
                <a:srgbClr val="E7DEC9">
                  <a:shade val="50000"/>
                  <a:satMod val="20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91454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-382404" y="0"/>
            <a:ext cx="9932332" cy="6858000"/>
            <a:chOff x="-382404" y="0"/>
            <a:chExt cx="9932332" cy="6858000"/>
          </a:xfrm>
        </p:grpSpPr>
        <p:grpSp>
          <p:nvGrpSpPr>
            <p:cNvPr id="45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72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84" name="Rectangle 8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5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6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73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81" name="Rectangle 8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2" name="Rectangle 8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3" name="Rectangle 8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74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78" name="Rectangle 77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9" name="Rectangle 78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0" name="Rectangle 7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75" name="Rectangle 74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47" name="Freeform 46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48" name="Freeform 47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49" name="Freeform 48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50" name="Freeform 49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51" name="Freeform 50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52" name="Hexagon 51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3" name="Hexagon 52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4" name="Hexagon 53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5" name="Hexagon 54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6" name="Hexagon 55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9" name="Freeform 58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2" name="Hexagon 61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3" name="Hexagon 62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4" name="Hexagon 63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5" name="Hexagon 64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6" name="Hexagon 65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7" name="Hexagon 66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8" name="Hexagon 67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9" name="Hexagon 68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0" name="Freeform 69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1" name="Freeform 70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46" name="Rectangle 45"/>
          <p:cNvSpPr/>
          <p:nvPr/>
        </p:nvSpPr>
        <p:spPr>
          <a:xfrm>
            <a:off x="4561242" y="-21511"/>
            <a:ext cx="3679116" cy="6271840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4649096" y="-21510"/>
            <a:ext cx="3505200" cy="6239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05CCA-009C-41D6-9E37-D34A0DBBB4A6}" type="datetimeFigureOut">
              <a:rPr lang="ru-RU" smtClean="0">
                <a:solidFill>
                  <a:srgbClr val="575F6D"/>
                </a:solidFill>
              </a:rPr>
              <a:pPr/>
              <a:t>15.01.2016</a:t>
            </a:fld>
            <a:endParaRPr lang="ru-RU">
              <a:solidFill>
                <a:srgbClr val="575F6D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205CE0-C0C2-46AD-B171-8107C81735EB}" type="slidenum">
              <a:rPr lang="ru-RU" smtClean="0">
                <a:solidFill>
                  <a:srgbClr val="E7DEC9">
                    <a:shade val="50000"/>
                    <a:satMod val="200000"/>
                  </a:srgbClr>
                </a:solidFill>
              </a:rPr>
              <a:pPr/>
              <a:t>‹#›</a:t>
            </a:fld>
            <a:endParaRPr lang="ru-RU">
              <a:solidFill>
                <a:srgbClr val="E7DEC9">
                  <a:shade val="50000"/>
                  <a:satMod val="200000"/>
                </a:srgbClr>
              </a:solidFill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905571" y="601883"/>
            <a:ext cx="3562257" cy="564844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5894" y="856527"/>
            <a:ext cx="3090440" cy="5150734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61" name="Rectangle 60"/>
          <p:cNvSpPr/>
          <p:nvPr/>
        </p:nvSpPr>
        <p:spPr>
          <a:xfrm>
            <a:off x="4650889" y="6088284"/>
            <a:ext cx="35052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641448" y="5724835"/>
            <a:ext cx="3493664" cy="365125"/>
          </a:xfrm>
        </p:spPr>
        <p:txBody>
          <a:bodyPr>
            <a:normAutofit/>
          </a:bodyPr>
          <a:lstStyle/>
          <a:p>
            <a:endParaRPr lang="ru-RU">
              <a:solidFill>
                <a:srgbClr val="575F6D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9833" y="2657434"/>
            <a:ext cx="3304572" cy="1463153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36592" y="4136994"/>
            <a:ext cx="3298784" cy="1517904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42424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1121354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-382404" y="0"/>
            <a:ext cx="9932332" cy="6858000"/>
            <a:chOff x="-382404" y="0"/>
            <a:chExt cx="9932332" cy="6858000"/>
          </a:xfrm>
        </p:grpSpPr>
        <p:grpSp>
          <p:nvGrpSpPr>
            <p:cNvPr id="45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75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87" name="Rectangle 86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8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9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76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84" name="Rectangle 8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5" name="Rectangle 8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6" name="Rectangle 8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77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81" name="Rectangle 8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2" name="Rectangle 8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3" name="Rectangle 8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78" name="Rectangle 77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46" name="Freeform 45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47" name="Freeform 46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48" name="Freeform 47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49" name="Freeform 48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50" name="Freeform 49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51" name="Hexagon 50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2" name="Hexagon 51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1" name="Hexagon 60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2" name="Hexagon 61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3" name="Freeform 62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4" name="Hexagon 63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5" name="Hexagon 64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6" name="Hexagon 65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7" name="Hexagon 66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8" name="Hexagon 67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9" name="Hexagon 68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0" name="Hexagon 69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1" name="Hexagon 70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2" name="Hexagon 71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3" name="Freeform 72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4" name="Freeform 73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94" name="Rectangle 93"/>
          <p:cNvSpPr/>
          <p:nvPr/>
        </p:nvSpPr>
        <p:spPr>
          <a:xfrm>
            <a:off x="4561242" y="-21511"/>
            <a:ext cx="3679116" cy="6271840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01" name="Rectangle 100"/>
          <p:cNvSpPr/>
          <p:nvPr/>
        </p:nvSpPr>
        <p:spPr>
          <a:xfrm>
            <a:off x="4649096" y="-21510"/>
            <a:ext cx="3505200" cy="6239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02" name="Rectangle 101"/>
          <p:cNvSpPr/>
          <p:nvPr/>
        </p:nvSpPr>
        <p:spPr>
          <a:xfrm>
            <a:off x="905571" y="601883"/>
            <a:ext cx="3562257" cy="5648445"/>
          </a:xfrm>
          <a:prstGeom prst="rect">
            <a:avLst/>
          </a:prstGeom>
          <a:solidFill>
            <a:srgbClr val="FFFFFF"/>
          </a:solidFill>
          <a:ln w="3175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05" name="Rectangle 104"/>
          <p:cNvSpPr/>
          <p:nvPr/>
        </p:nvSpPr>
        <p:spPr>
          <a:xfrm>
            <a:off x="4650889" y="6088284"/>
            <a:ext cx="35052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4424" y="2660904"/>
            <a:ext cx="3300984" cy="146304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005208" y="693795"/>
            <a:ext cx="3359623" cy="5468112"/>
          </a:xfrm>
        </p:spPr>
        <p:txBody>
          <a:bodyPr/>
          <a:lstStyle>
            <a:lvl1pPr marL="0" indent="0">
              <a:buNone/>
              <a:defRPr sz="3200">
                <a:solidFill>
                  <a:schemeClr val="accent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34630" y="4133088"/>
            <a:ext cx="3300573" cy="1519561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42424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05CCA-009C-41D6-9E37-D34A0DBBB4A6}" type="datetimeFigureOut">
              <a:rPr lang="ru-RU" smtClean="0">
                <a:solidFill>
                  <a:srgbClr val="575F6D"/>
                </a:solidFill>
              </a:rPr>
              <a:pPr/>
              <a:t>15.01.2016</a:t>
            </a:fld>
            <a:endParaRPr lang="ru-RU">
              <a:solidFill>
                <a:srgbClr val="575F6D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641448" y="5724835"/>
            <a:ext cx="3493664" cy="365125"/>
          </a:xfrm>
        </p:spPr>
        <p:txBody>
          <a:bodyPr>
            <a:normAutofit/>
          </a:bodyPr>
          <a:lstStyle/>
          <a:p>
            <a:endParaRPr lang="ru-RU">
              <a:solidFill>
                <a:srgbClr val="575F6D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205CE0-C0C2-46AD-B171-8107C81735EB}" type="slidenum">
              <a:rPr lang="ru-RU" smtClean="0">
                <a:solidFill>
                  <a:srgbClr val="E7DEC9">
                    <a:shade val="50000"/>
                    <a:satMod val="200000"/>
                  </a:srgbClr>
                </a:solidFill>
              </a:rPr>
              <a:pPr/>
              <a:t>‹#›</a:t>
            </a:fld>
            <a:endParaRPr lang="ru-RU">
              <a:solidFill>
                <a:srgbClr val="E7DEC9">
                  <a:shade val="50000"/>
                  <a:satMod val="20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77374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/>
          <p:cNvGrpSpPr/>
          <p:nvPr/>
        </p:nvGrpSpPr>
        <p:grpSpPr>
          <a:xfrm>
            <a:off x="-304800" y="0"/>
            <a:ext cx="9932332" cy="6858000"/>
            <a:chOff x="-382404" y="0"/>
            <a:chExt cx="9932332" cy="6858000"/>
          </a:xfrm>
        </p:grpSpPr>
        <p:grpSp>
          <p:nvGrpSpPr>
            <p:cNvPr id="43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101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113" name="Rectangle 11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4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5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102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110" name="Rectangle 10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1" name="Rectangle 11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2" name="Rectangle 11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103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107" name="Rectangle 106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8" name="Rectangle 107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9" name="Rectangle 108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104" name="Rectangle 10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44" name="Freeform 43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45" name="Freeform 44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46" name="Freeform 45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47" name="Freeform 46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49" name="Freeform 48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50" name="Hexagon 49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1" name="Hexagon 50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2" name="Hexagon 51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3" name="Hexagon 52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4" name="Hexagon 53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5" name="Freeform 54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6" name="Hexagon 55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7" name="Hexagon 56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8" name="Hexagon 57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9" name="Hexagon 58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95" name="Hexagon 94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96" name="Hexagon 95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97" name="Hexagon 96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98" name="Hexagon 97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99" name="Freeform 98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00" name="Freeform 99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66" name="Rectangle 65"/>
          <p:cNvSpPr/>
          <p:nvPr/>
        </p:nvSpPr>
        <p:spPr>
          <a:xfrm>
            <a:off x="457200" y="333487"/>
            <a:ext cx="8229600" cy="618564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4561242" y="-21511"/>
            <a:ext cx="3679116" cy="699244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1" name="Rectangle 70"/>
          <p:cNvSpPr/>
          <p:nvPr/>
        </p:nvSpPr>
        <p:spPr>
          <a:xfrm>
            <a:off x="4649096" y="-21510"/>
            <a:ext cx="3505200" cy="6239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43490" y="1027664"/>
            <a:ext cx="7024744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3492" y="2323652"/>
            <a:ext cx="6777317" cy="35089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997388" y="22449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FEFEFE"/>
                </a:solidFill>
              </a:defRPr>
            </a:lvl1pPr>
          </a:lstStyle>
          <a:p>
            <a:fld id="{4D2A6C65-28C7-40DD-A5D8-88A8AB3FA843}" type="datetimeFigureOut">
              <a:rPr lang="ru-RU" smtClean="0"/>
              <a:pPr/>
              <a:t>15.01.2016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1448" y="5852160"/>
            <a:ext cx="35021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endParaRPr lang="ru-RU">
              <a:solidFill>
                <a:srgbClr val="94C6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649096" y="224491"/>
            <a:ext cx="13321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EFEFE"/>
                </a:solidFill>
              </a:defRPr>
            </a:lvl1pPr>
          </a:lstStyle>
          <a:p>
            <a:fld id="{53B08D83-20B4-4C4C-AFCB-844D3CEDD35B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311497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0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27432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640080" indent="-27432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24712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325880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1517904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1719072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1920240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121408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jpeg"/><Relationship Id="rId5" Type="http://schemas.openxmlformats.org/officeDocument/2006/relationships/image" Target="../media/image42.jpeg"/><Relationship Id="rId4" Type="http://schemas.openxmlformats.org/officeDocument/2006/relationships/image" Target="../media/image41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http://www.uray.ru/upload/image/zdravo/Roddom/3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436096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5436096" y="0"/>
            <a:ext cx="3707904" cy="6858000"/>
          </a:xfrm>
        </p:spPr>
        <p:txBody>
          <a:bodyPr>
            <a:normAutofit/>
          </a:bodyPr>
          <a:lstStyle/>
          <a:p>
            <a:pPr indent="180340" algn="ctr">
              <a:spcAft>
                <a:spcPts val="1000"/>
              </a:spcAft>
            </a:pPr>
            <a:r>
              <a:rPr lang="ru-RU" b="1" dirty="0" smtClean="0">
                <a:solidFill>
                  <a:srgbClr val="002060"/>
                </a:solidFill>
                <a:latin typeface="Times New Roman"/>
                <a:ea typeface="Times New Roman"/>
                <a:cs typeface="Times New Roman"/>
              </a:rPr>
              <a:t>Патологическое течение родов. Доврачебная помощь при неотложных состояниях</a:t>
            </a:r>
            <a:r>
              <a:rPr lang="ru-RU" sz="3600" b="1" dirty="0" smtClean="0">
                <a:solidFill>
                  <a:srgbClr val="002060"/>
                </a:solidFill>
                <a:effectLst/>
                <a:latin typeface="Times New Roman"/>
                <a:ea typeface="Times New Roman"/>
                <a:cs typeface="Times New Roman"/>
              </a:rPr>
              <a:t>.</a:t>
            </a:r>
            <a:r>
              <a:rPr lang="ru-RU" sz="4400" dirty="0">
                <a:solidFill>
                  <a:srgbClr val="002060"/>
                </a:solidFill>
                <a:effectLst/>
                <a:latin typeface="Calibri"/>
                <a:ea typeface="Times New Roman"/>
                <a:cs typeface="Times New Roman"/>
              </a:rPr>
              <a:t/>
            </a:r>
            <a:br>
              <a:rPr lang="ru-RU" sz="4400" dirty="0">
                <a:solidFill>
                  <a:srgbClr val="002060"/>
                </a:solidFill>
                <a:effectLst/>
                <a:latin typeface="Calibri"/>
                <a:ea typeface="Times New Roman"/>
                <a:cs typeface="Times New Roman"/>
              </a:rPr>
            </a:br>
            <a:r>
              <a:rPr lang="ru-RU" i="1" dirty="0">
                <a:solidFill>
                  <a:schemeClr val="accent3">
                    <a:lumMod val="75000"/>
                  </a:schemeClr>
                </a:solidFill>
                <a:latin typeface="Calibri"/>
                <a:ea typeface="Times New Roman"/>
                <a:cs typeface="Times New Roman"/>
              </a:rPr>
              <a:t/>
            </a:r>
            <a:br>
              <a:rPr lang="ru-RU" i="1" dirty="0">
                <a:solidFill>
                  <a:schemeClr val="accent3">
                    <a:lumMod val="75000"/>
                  </a:schemeClr>
                </a:solidFill>
                <a:latin typeface="Calibri"/>
                <a:ea typeface="Times New Roman"/>
                <a:cs typeface="Times New Roman"/>
              </a:rPr>
            </a:br>
            <a:endParaRPr lang="ru-RU" i="1" dirty="0">
              <a:solidFill>
                <a:schemeClr val="accent3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32950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53108" y="595616"/>
            <a:ext cx="8568952" cy="1681256"/>
          </a:xfrm>
        </p:spPr>
        <p:txBody>
          <a:bodyPr>
            <a:normAutofit fontScale="90000"/>
          </a:bodyPr>
          <a:lstStyle/>
          <a:p>
            <a:pPr indent="180340" algn="just">
              <a:spcAft>
                <a:spcPts val="0"/>
              </a:spcAft>
            </a:pPr>
            <a:r>
              <a:rPr lang="ru-RU" b="1" dirty="0">
                <a:latin typeface="Times New Roman"/>
                <a:ea typeface="Times New Roman"/>
              </a:rPr>
              <a:t>Способы выделения </a:t>
            </a:r>
            <a:r>
              <a:rPr lang="ru-RU" b="1" dirty="0">
                <a:solidFill>
                  <a:srgbClr val="FF0000"/>
                </a:solidFill>
                <a:latin typeface="Times New Roman"/>
                <a:ea typeface="Times New Roman"/>
              </a:rPr>
              <a:t>отделившегося </a:t>
            </a:r>
            <a:r>
              <a:rPr lang="ru-RU" b="1" dirty="0">
                <a:latin typeface="Times New Roman"/>
                <a:ea typeface="Times New Roman"/>
              </a:rPr>
              <a:t>последа.</a:t>
            </a:r>
            <a:r>
              <a:rPr lang="ru-RU" dirty="0">
                <a:latin typeface="Times New Roman"/>
                <a:ea typeface="Times New Roman"/>
              </a:rPr>
              <a:t/>
            </a:r>
            <a:br>
              <a:rPr lang="ru-RU" dirty="0">
                <a:latin typeface="Times New Roman"/>
                <a:ea typeface="Times New Roman"/>
              </a:rPr>
            </a:b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043491" y="2323652"/>
            <a:ext cx="7822715" cy="4201692"/>
          </a:xfrm>
        </p:spPr>
        <p:txBody>
          <a:bodyPr>
            <a:normAutofit/>
          </a:bodyPr>
          <a:lstStyle/>
          <a:p>
            <a:endParaRPr lang="ru-RU" dirty="0" smtClean="0"/>
          </a:p>
          <a:p>
            <a:endParaRPr lang="ru-RU" dirty="0"/>
          </a:p>
          <a:p>
            <a:endParaRPr lang="ru-RU" dirty="0" smtClean="0"/>
          </a:p>
          <a:p>
            <a:endParaRPr lang="ru-RU" dirty="0"/>
          </a:p>
          <a:p>
            <a:pPr marL="68580" indent="0">
              <a:buNone/>
            </a:pPr>
            <a:r>
              <a:rPr lang="ru-RU" dirty="0" err="1" smtClean="0"/>
              <a:t>Гентера</a:t>
            </a:r>
            <a:r>
              <a:rPr lang="ru-RU" dirty="0" smtClean="0"/>
              <a:t>                                       </a:t>
            </a:r>
            <a:r>
              <a:rPr lang="ru-RU" dirty="0" err="1" smtClean="0"/>
              <a:t>Креде</a:t>
            </a:r>
            <a:r>
              <a:rPr lang="ru-RU" dirty="0" smtClean="0"/>
              <a:t>-Лазаревича      </a:t>
            </a:r>
          </a:p>
          <a:p>
            <a:pPr marL="68580" indent="0">
              <a:buNone/>
            </a:pPr>
            <a:endParaRPr lang="ru-RU" dirty="0"/>
          </a:p>
          <a:p>
            <a:pPr marL="68580" indent="0">
              <a:buNone/>
            </a:pPr>
            <a:r>
              <a:rPr lang="ru-RU" dirty="0" smtClean="0"/>
              <a:t>                                     </a:t>
            </a:r>
          </a:p>
          <a:p>
            <a:pPr marL="68580" indent="0">
              <a:buNone/>
            </a:pPr>
            <a:r>
              <a:rPr lang="ru-RU" dirty="0"/>
              <a:t> </a:t>
            </a:r>
            <a:r>
              <a:rPr lang="ru-RU" dirty="0" smtClean="0"/>
              <a:t>                          Абуладзе  </a:t>
            </a:r>
            <a:endParaRPr lang="ru-RU" dirty="0"/>
          </a:p>
        </p:txBody>
      </p:sp>
      <p:pic>
        <p:nvPicPr>
          <p:cNvPr id="9218" name="Picture 2" descr="http://www.medsecret.net/images/stories/akusherstvo/akuser11_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6" y="1842657"/>
            <a:ext cx="2835132" cy="2204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http://www.medsecret.net/images/stories/akusherstvo/akuser13_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2523" y="3212976"/>
            <a:ext cx="2763502" cy="2300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http://www.medsecret.net/images/stories/akusherstvo/akuser12_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4530840"/>
            <a:ext cx="3286095" cy="2296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93975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544" y="620688"/>
            <a:ext cx="8124750" cy="864096"/>
          </a:xfrm>
        </p:spPr>
        <p:txBody>
          <a:bodyPr/>
          <a:lstStyle/>
          <a:p>
            <a:pPr algn="ctr"/>
            <a:r>
              <a:rPr lang="ru-RU" dirty="0" smtClean="0">
                <a:latin typeface="Calibri"/>
                <a:ea typeface="Times New Roman"/>
                <a:cs typeface="Times New Roman"/>
              </a:rPr>
              <a:t>Рождение </a:t>
            </a:r>
            <a:r>
              <a:rPr lang="ru-RU" dirty="0">
                <a:latin typeface="Calibri"/>
                <a:ea typeface="Times New Roman"/>
                <a:cs typeface="Times New Roman"/>
              </a:rPr>
              <a:t>плаценты 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10242" name="Picture 2" descr="http://upload.wikimedia.org/wikipedia/commons/b/b9/Human_placenta_both_sides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40" b="49655"/>
          <a:stretch/>
        </p:blipFill>
        <p:spPr bwMode="auto">
          <a:xfrm>
            <a:off x="3952511" y="4489264"/>
            <a:ext cx="2491463" cy="2117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http://www.medical-enc.ru/akusherstvo/k/img/29-32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539" t="52536"/>
          <a:stretch/>
        </p:blipFill>
        <p:spPr bwMode="auto">
          <a:xfrm>
            <a:off x="179512" y="1517914"/>
            <a:ext cx="3095766" cy="2631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 descr="http://www.medical-enc.ru/akusherstvo/k/img/33-35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862"/>
          <a:stretch/>
        </p:blipFill>
        <p:spPr bwMode="auto">
          <a:xfrm>
            <a:off x="3275278" y="1854676"/>
            <a:ext cx="3845930" cy="2169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http://www.medical-enc.ru/akusherstvo/k/img/33-35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211" b="58367"/>
          <a:stretch/>
        </p:blipFill>
        <p:spPr bwMode="auto">
          <a:xfrm>
            <a:off x="179512" y="4293096"/>
            <a:ext cx="3286056" cy="2425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7" name="Picture 7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165" b="55118"/>
          <a:stretch/>
        </p:blipFill>
        <p:spPr bwMode="auto">
          <a:xfrm>
            <a:off x="7121208" y="1854676"/>
            <a:ext cx="1753687" cy="21697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8" name="Picture 8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/>
          <a:stretch/>
        </p:blipFill>
        <p:spPr bwMode="auto">
          <a:xfrm>
            <a:off x="6629069" y="4468417"/>
            <a:ext cx="2260634" cy="21380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973051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11560" y="620688"/>
            <a:ext cx="7992888" cy="1080120"/>
          </a:xfrm>
        </p:spPr>
        <p:txBody>
          <a:bodyPr>
            <a:normAutofit/>
          </a:bodyPr>
          <a:lstStyle/>
          <a:p>
            <a:r>
              <a:rPr lang="ru-RU" sz="2800" b="1" dirty="0" smtClean="0">
                <a:latin typeface="Times New Roman"/>
                <a:ea typeface="Times New Roman"/>
                <a:cs typeface="Times New Roman"/>
              </a:rPr>
              <a:t>Причины патологических родов:</a:t>
            </a:r>
            <a:r>
              <a:rPr lang="ru-RU" sz="2800" dirty="0">
                <a:latin typeface="Calibri"/>
                <a:ea typeface="Times New Roman"/>
                <a:cs typeface="Times New Roman"/>
              </a:rPr>
              <a:t/>
            </a:r>
            <a:br>
              <a:rPr lang="ru-RU" sz="2800" dirty="0">
                <a:latin typeface="Calibri"/>
                <a:ea typeface="Times New Roman"/>
                <a:cs typeface="Times New Roman"/>
              </a:rPr>
            </a:br>
            <a:endParaRPr lang="ru-RU" sz="28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39552" y="1340768"/>
            <a:ext cx="8136904" cy="5112568"/>
          </a:xfrm>
        </p:spPr>
        <p:txBody>
          <a:bodyPr>
            <a:normAutofit lnSpcReduction="10000"/>
          </a:bodyPr>
          <a:lstStyle/>
          <a:p>
            <a:pPr lvl="0" indent="-342900" algn="just">
              <a:buSzPts val="1000"/>
              <a:buFont typeface="Symbol"/>
              <a:buChar char=""/>
              <a:tabLst>
                <a:tab pos="457200" algn="l"/>
              </a:tabLst>
            </a:pPr>
            <a:r>
              <a:rPr lang="ru-RU" dirty="0" smtClean="0">
                <a:latin typeface="Times New Roman"/>
                <a:ea typeface="Times New Roman"/>
                <a:cs typeface="Times New Roman"/>
              </a:rPr>
              <a:t>узкий </a:t>
            </a:r>
            <a:r>
              <a:rPr lang="ru-RU" dirty="0">
                <a:latin typeface="Times New Roman"/>
                <a:ea typeface="Times New Roman"/>
                <a:cs typeface="Times New Roman"/>
              </a:rPr>
              <a:t>таз роженицы;</a:t>
            </a:r>
            <a:endParaRPr lang="ru-RU" sz="2000" dirty="0">
              <a:latin typeface="Calibri"/>
              <a:ea typeface="Times New Roman"/>
              <a:cs typeface="Times New Roman"/>
            </a:endParaRPr>
          </a:p>
          <a:p>
            <a:pPr lvl="0" indent="-342900" algn="just">
              <a:buSzPts val="1000"/>
              <a:buFont typeface="Symbol"/>
              <a:buChar char=""/>
              <a:tabLst>
                <a:tab pos="457200" algn="l"/>
              </a:tabLst>
            </a:pPr>
            <a:r>
              <a:rPr lang="ru-RU" dirty="0">
                <a:latin typeface="Times New Roman"/>
                <a:ea typeface="Times New Roman"/>
                <a:cs typeface="Times New Roman"/>
              </a:rPr>
              <a:t>крупный плод;</a:t>
            </a:r>
            <a:endParaRPr lang="ru-RU" sz="2000" dirty="0">
              <a:latin typeface="Calibri"/>
              <a:ea typeface="Times New Roman"/>
              <a:cs typeface="Times New Roman"/>
            </a:endParaRPr>
          </a:p>
          <a:p>
            <a:pPr lvl="0" indent="-342900" algn="just">
              <a:buSzPts val="1000"/>
              <a:buFont typeface="Symbol"/>
              <a:buChar char=""/>
              <a:tabLst>
                <a:tab pos="457200" algn="l"/>
              </a:tabLst>
            </a:pPr>
            <a:r>
              <a:rPr lang="ru-RU" dirty="0">
                <a:latin typeface="Times New Roman"/>
                <a:ea typeface="Times New Roman"/>
                <a:cs typeface="Times New Roman"/>
              </a:rPr>
              <a:t>слабая родовая деятельность (аномалия сократительной деятельности матки);</a:t>
            </a:r>
            <a:endParaRPr lang="ru-RU" sz="2000" dirty="0">
              <a:latin typeface="Calibri"/>
              <a:ea typeface="Times New Roman"/>
              <a:cs typeface="Times New Roman"/>
            </a:endParaRPr>
          </a:p>
          <a:p>
            <a:pPr lvl="0" indent="-342900" algn="just">
              <a:buSzPts val="1000"/>
              <a:buFont typeface="Symbol"/>
              <a:buChar char=""/>
              <a:tabLst>
                <a:tab pos="457200" algn="l"/>
              </a:tabLst>
            </a:pPr>
            <a:r>
              <a:rPr lang="ru-RU" dirty="0">
                <a:latin typeface="Times New Roman"/>
                <a:ea typeface="Times New Roman"/>
                <a:cs typeface="Times New Roman"/>
              </a:rPr>
              <a:t>разгибательные </a:t>
            </a:r>
            <a:r>
              <a:rPr lang="ru-RU" dirty="0" err="1">
                <a:latin typeface="Times New Roman"/>
                <a:ea typeface="Times New Roman"/>
                <a:cs typeface="Times New Roman"/>
              </a:rPr>
              <a:t>предлежания</a:t>
            </a:r>
            <a:r>
              <a:rPr lang="ru-RU" dirty="0">
                <a:latin typeface="Times New Roman"/>
                <a:ea typeface="Times New Roman"/>
                <a:cs typeface="Times New Roman"/>
              </a:rPr>
              <a:t> головки плода;</a:t>
            </a:r>
            <a:endParaRPr lang="ru-RU" sz="2000" dirty="0">
              <a:latin typeface="Calibri"/>
              <a:ea typeface="Times New Roman"/>
              <a:cs typeface="Times New Roman"/>
            </a:endParaRPr>
          </a:p>
          <a:p>
            <a:pPr lvl="0" indent="-342900" algn="just">
              <a:buSzPts val="1000"/>
              <a:buFont typeface="Symbol"/>
              <a:buChar char=""/>
              <a:tabLst>
                <a:tab pos="457200" algn="l"/>
              </a:tabLst>
            </a:pPr>
            <a:r>
              <a:rPr lang="ru-RU" dirty="0" err="1">
                <a:latin typeface="Times New Roman"/>
                <a:ea typeface="Times New Roman"/>
                <a:cs typeface="Times New Roman"/>
              </a:rPr>
              <a:t>асинклитические</a:t>
            </a:r>
            <a:r>
              <a:rPr lang="ru-RU" dirty="0">
                <a:latin typeface="Times New Roman"/>
                <a:ea typeface="Times New Roman"/>
                <a:cs typeface="Times New Roman"/>
              </a:rPr>
              <a:t> вставления головки </a:t>
            </a:r>
            <a:r>
              <a:rPr lang="ru-RU" dirty="0" smtClean="0">
                <a:latin typeface="Times New Roman"/>
                <a:ea typeface="Times New Roman"/>
                <a:cs typeface="Times New Roman"/>
              </a:rPr>
              <a:t>плода;</a:t>
            </a:r>
            <a:endParaRPr lang="ru-RU" sz="2000" dirty="0">
              <a:latin typeface="Calibri"/>
              <a:ea typeface="Times New Roman"/>
              <a:cs typeface="Times New Roman"/>
            </a:endParaRPr>
          </a:p>
          <a:p>
            <a:pPr lvl="0" indent="-342900" algn="just">
              <a:buSzPts val="1000"/>
              <a:buFont typeface="Symbol"/>
              <a:buChar char=""/>
              <a:tabLst>
                <a:tab pos="457200" algn="l"/>
              </a:tabLst>
            </a:pPr>
            <a:r>
              <a:rPr lang="ru-RU" dirty="0">
                <a:latin typeface="Times New Roman"/>
                <a:ea typeface="Times New Roman"/>
                <a:cs typeface="Times New Roman"/>
              </a:rPr>
              <a:t>тазовое </a:t>
            </a:r>
            <a:r>
              <a:rPr lang="ru-RU" dirty="0" err="1">
                <a:latin typeface="Times New Roman"/>
                <a:ea typeface="Times New Roman"/>
                <a:cs typeface="Times New Roman"/>
              </a:rPr>
              <a:t>предлежание</a:t>
            </a:r>
            <a:r>
              <a:rPr lang="ru-RU" dirty="0">
                <a:latin typeface="Times New Roman"/>
                <a:ea typeface="Times New Roman"/>
                <a:cs typeface="Times New Roman"/>
              </a:rPr>
              <a:t>;</a:t>
            </a:r>
            <a:endParaRPr lang="ru-RU" sz="2000" dirty="0">
              <a:latin typeface="Calibri"/>
              <a:ea typeface="Times New Roman"/>
              <a:cs typeface="Times New Roman"/>
            </a:endParaRPr>
          </a:p>
          <a:p>
            <a:pPr lvl="0" indent="-342900" algn="just">
              <a:buSzPts val="1000"/>
              <a:buFont typeface="Symbol"/>
              <a:buChar char=""/>
              <a:tabLst>
                <a:tab pos="457200" algn="l"/>
              </a:tabLst>
            </a:pPr>
            <a:r>
              <a:rPr lang="ru-RU" dirty="0">
                <a:latin typeface="Times New Roman"/>
                <a:ea typeface="Times New Roman"/>
                <a:cs typeface="Times New Roman"/>
              </a:rPr>
              <a:t>задержка переднего плечика позади лонного сочленения;</a:t>
            </a:r>
            <a:endParaRPr lang="ru-RU" sz="2000" dirty="0">
              <a:latin typeface="Calibri"/>
              <a:ea typeface="Times New Roman"/>
              <a:cs typeface="Times New Roman"/>
            </a:endParaRPr>
          </a:p>
          <a:p>
            <a:pPr lvl="0" indent="-342900" algn="just">
              <a:buSzPts val="1000"/>
              <a:buFont typeface="Symbol"/>
              <a:buChar char=""/>
              <a:tabLst>
                <a:tab pos="457200" algn="l"/>
              </a:tabLst>
            </a:pPr>
            <a:r>
              <a:rPr lang="ru-RU" dirty="0">
                <a:latin typeface="Times New Roman"/>
                <a:ea typeface="Times New Roman"/>
                <a:cs typeface="Times New Roman"/>
              </a:rPr>
              <a:t>неправильное положение плода;</a:t>
            </a:r>
            <a:endParaRPr lang="ru-RU" sz="2000" dirty="0">
              <a:latin typeface="Calibri"/>
              <a:ea typeface="Times New Roman"/>
              <a:cs typeface="Times New Roman"/>
            </a:endParaRPr>
          </a:p>
          <a:p>
            <a:pPr lvl="0" indent="-342900" algn="just">
              <a:buSzPts val="1000"/>
              <a:buFont typeface="Symbol"/>
              <a:buChar char=""/>
              <a:tabLst>
                <a:tab pos="457200" algn="l"/>
              </a:tabLst>
            </a:pPr>
            <a:r>
              <a:rPr lang="ru-RU" dirty="0">
                <a:latin typeface="Times New Roman"/>
                <a:ea typeface="Times New Roman"/>
                <a:cs typeface="Times New Roman"/>
              </a:rPr>
              <a:t>многоплодная беременность;</a:t>
            </a:r>
            <a:endParaRPr lang="ru-RU" sz="2000" dirty="0">
              <a:latin typeface="Calibri"/>
              <a:ea typeface="Times New Roman"/>
              <a:cs typeface="Times New Roman"/>
            </a:endParaRPr>
          </a:p>
          <a:p>
            <a:pPr lvl="0" indent="-342900" algn="just">
              <a:buSzPts val="1000"/>
              <a:buFont typeface="Symbol"/>
              <a:buChar char=""/>
              <a:tabLst>
                <a:tab pos="457200" algn="l"/>
              </a:tabLst>
            </a:pPr>
            <a:r>
              <a:rPr lang="ru-RU" dirty="0">
                <a:latin typeface="Times New Roman"/>
                <a:ea typeface="Times New Roman"/>
                <a:cs typeface="Times New Roman"/>
              </a:rPr>
              <a:t>выпадение </a:t>
            </a:r>
            <a:r>
              <a:rPr lang="ru-RU" dirty="0" smtClean="0">
                <a:latin typeface="Times New Roman"/>
                <a:ea typeface="Times New Roman"/>
                <a:cs typeface="Times New Roman"/>
              </a:rPr>
              <a:t>пуповины, ручки или ножки плода;</a:t>
            </a:r>
            <a:endParaRPr lang="ru-RU" sz="2000" dirty="0">
              <a:latin typeface="Calibri"/>
              <a:ea typeface="Times New Roman"/>
              <a:cs typeface="Times New Roman"/>
            </a:endParaRPr>
          </a:p>
          <a:p>
            <a:pPr lvl="0" indent="-342900" algn="just">
              <a:buSzPts val="1000"/>
              <a:buFont typeface="Symbol"/>
              <a:buChar char=""/>
              <a:tabLst>
                <a:tab pos="457200" algn="l"/>
              </a:tabLst>
            </a:pPr>
            <a:r>
              <a:rPr lang="ru-RU" dirty="0">
                <a:latin typeface="Times New Roman"/>
                <a:ea typeface="Times New Roman"/>
                <a:cs typeface="Times New Roman"/>
              </a:rPr>
              <a:t>рубец на матке</a:t>
            </a:r>
            <a:r>
              <a:rPr lang="ru-RU" dirty="0" smtClean="0">
                <a:latin typeface="Times New Roman"/>
                <a:ea typeface="Times New Roman"/>
                <a:cs typeface="Times New Roman"/>
              </a:rPr>
              <a:t>.</a:t>
            </a:r>
            <a:endParaRPr lang="ru-RU" sz="2000" dirty="0">
              <a:latin typeface="Calibri"/>
              <a:ea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287371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25003" y="764704"/>
            <a:ext cx="8251453" cy="936104"/>
          </a:xfrm>
        </p:spPr>
        <p:txBody>
          <a:bodyPr/>
          <a:lstStyle/>
          <a:p>
            <a:pPr indent="180340">
              <a:lnSpc>
                <a:spcPts val="1875"/>
              </a:lnSpc>
              <a:spcAft>
                <a:spcPts val="0"/>
              </a:spcAft>
            </a:pPr>
            <a:r>
              <a:rPr lang="ru-RU" b="1" i="1" kern="1800" dirty="0">
                <a:latin typeface="Times New Roman"/>
                <a:ea typeface="Times New Roman"/>
                <a:cs typeface="Times New Roman"/>
              </a:rPr>
              <a:t>Роды при тазовом </a:t>
            </a:r>
            <a:r>
              <a:rPr lang="ru-RU" b="1" i="1" kern="1800" dirty="0" err="1">
                <a:latin typeface="Times New Roman"/>
                <a:ea typeface="Times New Roman"/>
                <a:cs typeface="Times New Roman"/>
              </a:rPr>
              <a:t>предлежании</a:t>
            </a:r>
            <a:r>
              <a:rPr lang="ru-RU" b="1" i="1" kern="1800" dirty="0">
                <a:latin typeface="Times New Roman"/>
                <a:ea typeface="Times New Roman"/>
                <a:cs typeface="Times New Roman"/>
              </a:rPr>
              <a:t>.</a:t>
            </a:r>
            <a:r>
              <a:rPr lang="ru-RU" sz="3600" dirty="0">
                <a:latin typeface="Calibri"/>
                <a:ea typeface="Times New Roman"/>
                <a:cs typeface="Times New Roman"/>
              </a:rPr>
              <a:t/>
            </a:r>
            <a:br>
              <a:rPr lang="ru-RU" sz="3600" dirty="0">
                <a:latin typeface="Calibri"/>
                <a:ea typeface="Times New Roman"/>
                <a:cs typeface="Times New Roman"/>
              </a:rPr>
            </a:b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122" name="Picture 2" descr="http://im0-tub-ru.yandex.net/i?id=537226602-25-72&amp;n=2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132856"/>
            <a:ext cx="8784976" cy="3744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03737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95536" y="1027664"/>
            <a:ext cx="8424936" cy="1321216"/>
          </a:xfrm>
        </p:spPr>
        <p:txBody>
          <a:bodyPr>
            <a:normAutofit fontScale="90000"/>
          </a:bodyPr>
          <a:lstStyle/>
          <a:p>
            <a:pPr indent="180340" algn="ctr">
              <a:spcAft>
                <a:spcPts val="0"/>
              </a:spcAft>
            </a:pPr>
            <a:r>
              <a:rPr lang="ru-RU" b="1" i="1" kern="1800" dirty="0">
                <a:latin typeface="Times New Roman"/>
                <a:ea typeface="Times New Roman"/>
                <a:cs typeface="Times New Roman"/>
              </a:rPr>
              <a:t>Роды при неправильных положениях плода.</a:t>
            </a:r>
            <a:r>
              <a:rPr lang="ru-RU" sz="3600" dirty="0">
                <a:latin typeface="Calibri"/>
                <a:ea typeface="Times New Roman"/>
                <a:cs typeface="Times New Roman"/>
              </a:rPr>
              <a:t/>
            </a:r>
            <a:br>
              <a:rPr lang="ru-RU" sz="3600" dirty="0">
                <a:latin typeface="Calibri"/>
                <a:ea typeface="Times New Roman"/>
                <a:cs typeface="Times New Roman"/>
              </a:rPr>
            </a:b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 descr="неправильное положение плода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492896"/>
            <a:ext cx="3600400" cy="3357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Рисунок 4" descr="неправильное положение плода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2681905"/>
            <a:ext cx="3744416" cy="316835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587315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95536" y="1027664"/>
            <a:ext cx="8280920" cy="817160"/>
          </a:xfrm>
        </p:spPr>
        <p:txBody>
          <a:bodyPr>
            <a:normAutofit fontScale="90000"/>
          </a:bodyPr>
          <a:lstStyle/>
          <a:p>
            <a:r>
              <a:rPr lang="ru-RU" dirty="0">
                <a:latin typeface="Times New Roman"/>
                <a:ea typeface="Times New Roman"/>
                <a:cs typeface="Times New Roman"/>
              </a:rPr>
              <a:t>А</a:t>
            </a:r>
            <a:r>
              <a:rPr lang="ru-RU" dirty="0" smtClean="0">
                <a:latin typeface="Times New Roman"/>
                <a:ea typeface="Times New Roman"/>
                <a:cs typeface="Times New Roman"/>
              </a:rPr>
              <a:t>номалии </a:t>
            </a:r>
            <a:r>
              <a:rPr lang="ru-RU" dirty="0">
                <a:latin typeface="Times New Roman"/>
                <a:ea typeface="Times New Roman"/>
                <a:cs typeface="Times New Roman"/>
              </a:rPr>
              <a:t>родовой деятельности: </a:t>
            </a:r>
            <a:r>
              <a:rPr lang="ru-RU" sz="3600" dirty="0">
                <a:latin typeface="Calibri"/>
                <a:ea typeface="Times New Roman"/>
                <a:cs typeface="Times New Roman"/>
              </a:rPr>
              <a:t/>
            </a:r>
            <a:br>
              <a:rPr lang="ru-RU" sz="3600" dirty="0">
                <a:latin typeface="Calibri"/>
                <a:ea typeface="Times New Roman"/>
                <a:cs typeface="Times New Roman"/>
              </a:rPr>
            </a:b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51520" y="1340768"/>
            <a:ext cx="5976664" cy="2304256"/>
          </a:xfrm>
        </p:spPr>
        <p:txBody>
          <a:bodyPr>
            <a:normAutofit fontScale="85000" lnSpcReduction="10000"/>
          </a:bodyPr>
          <a:lstStyle/>
          <a:p>
            <a:pPr indent="180340" algn="just">
              <a:spcAft>
                <a:spcPts val="0"/>
              </a:spcAft>
            </a:pPr>
            <a:r>
              <a:rPr lang="ru-RU" dirty="0" smtClean="0">
                <a:latin typeface="Times New Roman"/>
                <a:ea typeface="Times New Roman"/>
                <a:cs typeface="Times New Roman"/>
              </a:rPr>
              <a:t>1</a:t>
            </a:r>
            <a:r>
              <a:rPr lang="ru-RU" dirty="0">
                <a:latin typeface="Times New Roman"/>
                <a:ea typeface="Times New Roman"/>
                <a:cs typeface="Times New Roman"/>
              </a:rPr>
              <a:t>) патологический прелиминарный период; </a:t>
            </a:r>
            <a:endParaRPr lang="ru-RU" sz="2000" dirty="0">
              <a:latin typeface="Calibri"/>
              <a:ea typeface="Times New Roman"/>
              <a:cs typeface="Times New Roman"/>
            </a:endParaRPr>
          </a:p>
          <a:p>
            <a:pPr indent="180340" algn="just">
              <a:spcAft>
                <a:spcPts val="0"/>
              </a:spcAft>
            </a:pPr>
            <a:r>
              <a:rPr lang="ru-RU" dirty="0">
                <a:latin typeface="Times New Roman"/>
                <a:ea typeface="Times New Roman"/>
                <a:cs typeface="Times New Roman"/>
              </a:rPr>
              <a:t>2) слабость родовой деятельности: </a:t>
            </a:r>
            <a:endParaRPr lang="ru-RU" sz="2000" dirty="0" smtClean="0">
              <a:latin typeface="Calibri"/>
              <a:ea typeface="Times New Roman"/>
              <a:cs typeface="Times New Roman"/>
            </a:endParaRPr>
          </a:p>
          <a:p>
            <a:pPr indent="0" algn="just">
              <a:spcAft>
                <a:spcPts val="0"/>
              </a:spcAft>
              <a:buNone/>
            </a:pPr>
            <a:r>
              <a:rPr lang="ru-RU" dirty="0" smtClean="0">
                <a:latin typeface="Times New Roman"/>
                <a:ea typeface="Times New Roman"/>
                <a:cs typeface="Times New Roman"/>
              </a:rPr>
              <a:t>а</a:t>
            </a:r>
            <a:r>
              <a:rPr lang="ru-RU" dirty="0">
                <a:latin typeface="Times New Roman"/>
                <a:ea typeface="Times New Roman"/>
                <a:cs typeface="Times New Roman"/>
              </a:rPr>
              <a:t>) первичная, </a:t>
            </a:r>
            <a:endParaRPr lang="ru-RU" sz="2000" dirty="0">
              <a:latin typeface="Calibri"/>
              <a:ea typeface="Times New Roman"/>
              <a:cs typeface="Times New Roman"/>
            </a:endParaRPr>
          </a:p>
          <a:p>
            <a:pPr indent="0" algn="just">
              <a:spcAft>
                <a:spcPts val="0"/>
              </a:spcAft>
              <a:buNone/>
            </a:pPr>
            <a:r>
              <a:rPr lang="ru-RU" dirty="0">
                <a:latin typeface="Times New Roman"/>
                <a:ea typeface="Times New Roman"/>
                <a:cs typeface="Times New Roman"/>
              </a:rPr>
              <a:t>б) вторичная; </a:t>
            </a:r>
            <a:endParaRPr lang="ru-RU" sz="2000" dirty="0">
              <a:latin typeface="Calibri"/>
              <a:ea typeface="Times New Roman"/>
              <a:cs typeface="Times New Roman"/>
            </a:endParaRPr>
          </a:p>
          <a:p>
            <a:pPr indent="180340" algn="just">
              <a:spcAft>
                <a:spcPts val="0"/>
              </a:spcAft>
            </a:pPr>
            <a:r>
              <a:rPr lang="ru-RU" dirty="0">
                <a:latin typeface="Times New Roman"/>
                <a:ea typeface="Times New Roman"/>
                <a:cs typeface="Times New Roman"/>
              </a:rPr>
              <a:t>3) чрезмерно сильная родовая деятельность; </a:t>
            </a:r>
            <a:endParaRPr lang="ru-RU" sz="2000" dirty="0">
              <a:latin typeface="Calibri"/>
              <a:ea typeface="Times New Roman"/>
              <a:cs typeface="Times New Roman"/>
            </a:endParaRPr>
          </a:p>
          <a:p>
            <a:pPr indent="180340" algn="just">
              <a:spcAft>
                <a:spcPts val="0"/>
              </a:spcAft>
            </a:pPr>
            <a:r>
              <a:rPr lang="ru-RU" dirty="0">
                <a:latin typeface="Times New Roman"/>
                <a:ea typeface="Times New Roman"/>
                <a:cs typeface="Times New Roman"/>
              </a:rPr>
              <a:t>4) </a:t>
            </a:r>
            <a:r>
              <a:rPr lang="ru-RU" dirty="0" err="1">
                <a:latin typeface="Times New Roman"/>
                <a:ea typeface="Times New Roman"/>
                <a:cs typeface="Times New Roman"/>
              </a:rPr>
              <a:t>дискоординированная</a:t>
            </a:r>
            <a:r>
              <a:rPr lang="ru-RU" dirty="0">
                <a:latin typeface="Times New Roman"/>
                <a:ea typeface="Times New Roman"/>
                <a:cs typeface="Times New Roman"/>
              </a:rPr>
              <a:t> родовая деятельность.</a:t>
            </a:r>
            <a:endParaRPr lang="ru-RU" sz="2000" dirty="0">
              <a:latin typeface="Calibri"/>
              <a:ea typeface="Times New Roman"/>
              <a:cs typeface="Times New Roman"/>
            </a:endParaRPr>
          </a:p>
          <a:p>
            <a:endParaRPr lang="ru-RU" dirty="0"/>
          </a:p>
        </p:txBody>
      </p:sp>
      <p:pic>
        <p:nvPicPr>
          <p:cNvPr id="2050" name="Picture 2" descr="http://www.vrachfree.com/images/zabolevaniya1/bystrye-i-stremitelnye-rody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40" t="10681" r="7732" b="-1"/>
          <a:stretch/>
        </p:blipFill>
        <p:spPr bwMode="auto">
          <a:xfrm>
            <a:off x="3930555" y="3377784"/>
            <a:ext cx="5213445" cy="3423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82985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indent="180340" algn="just">
              <a:lnSpc>
                <a:spcPts val="1875"/>
              </a:lnSpc>
              <a:spcAft>
                <a:spcPts val="0"/>
              </a:spcAft>
            </a:pPr>
            <a:r>
              <a:rPr lang="ru-RU" b="1" i="1" kern="1800" dirty="0">
                <a:latin typeface="Times New Roman"/>
                <a:ea typeface="Times New Roman"/>
                <a:cs typeface="Times New Roman"/>
              </a:rPr>
              <a:t>Роды при узком тазе.</a:t>
            </a:r>
            <a:r>
              <a:rPr lang="ru-RU" sz="3600" dirty="0">
                <a:latin typeface="Calibri"/>
                <a:ea typeface="Times New Roman"/>
                <a:cs typeface="Times New Roman"/>
              </a:rPr>
              <a:t/>
            </a:r>
            <a:br>
              <a:rPr lang="ru-RU" sz="3600" dirty="0">
                <a:latin typeface="Calibri"/>
                <a:ea typeface="Times New Roman"/>
                <a:cs typeface="Times New Roman"/>
              </a:rPr>
            </a:b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 descr="как происходят патологические роды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276873"/>
            <a:ext cx="8496944" cy="43924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507698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544" y="1027664"/>
            <a:ext cx="8280920" cy="1143000"/>
          </a:xfrm>
        </p:spPr>
        <p:txBody>
          <a:bodyPr>
            <a:normAutofit fontScale="90000"/>
          </a:bodyPr>
          <a:lstStyle/>
          <a:p>
            <a:pPr algn="ctr"/>
            <a:r>
              <a:rPr lang="ru-RU" b="1" i="1" dirty="0">
                <a:latin typeface="Times New Roman"/>
                <a:ea typeface="Times New Roman"/>
              </a:rPr>
              <a:t>Разгибательные </a:t>
            </a:r>
            <a:r>
              <a:rPr lang="ru-RU" b="1" i="1" dirty="0" err="1">
                <a:latin typeface="Times New Roman"/>
                <a:ea typeface="Times New Roman"/>
              </a:rPr>
              <a:t>предлежания</a:t>
            </a:r>
            <a:r>
              <a:rPr lang="ru-RU" b="1" i="1" dirty="0">
                <a:latin typeface="Times New Roman"/>
                <a:ea typeface="Times New Roman"/>
              </a:rPr>
              <a:t> головки плода</a:t>
            </a:r>
            <a:r>
              <a:rPr lang="ru-RU" i="1" dirty="0">
                <a:latin typeface="Times New Roman"/>
                <a:ea typeface="Times New Roman"/>
              </a:rPr>
              <a:t> 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 descr="как происходят патологические роды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338387"/>
            <a:ext cx="7200800" cy="440298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699612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95536" y="836712"/>
            <a:ext cx="8280920" cy="745152"/>
          </a:xfrm>
        </p:spPr>
        <p:txBody>
          <a:bodyPr>
            <a:normAutofit fontScale="90000"/>
          </a:bodyPr>
          <a:lstStyle/>
          <a:p>
            <a:r>
              <a:rPr lang="ru-RU" b="1" i="1" kern="1800" dirty="0">
                <a:latin typeface="Times New Roman"/>
                <a:ea typeface="Times New Roman"/>
              </a:rPr>
              <a:t>Роды при многоплодной беременности.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 descr="Рис. 1. Схематическое изображение плодов (показано на разрезе), развивающихся в матке из одной яйцеклетки и образующих каждый свой амнион (биамниотическая однояйцовая двойня): 1 — плацента, 2 — амнионы, 3 — хорион, 4 — капсулярная децидуальная оболочка, 5 — париетальная децидуальная оболочка.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493" y="2132856"/>
            <a:ext cx="4248472" cy="4153644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Рисунок 4" descr="Рис. 2. Схематическое изображение плодов (показано на разрезе), развивающихся в матке из двух яйцеклеток, имплантировавшихся близко друг к другу (двуяйцовая двойня): 1 — плацента, 2 — амнионы, 3 — хорионы, 4 — капсулярная децидуальная оболочка, 5 — париетальная децидуальная оболочка.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2154788"/>
            <a:ext cx="3847223" cy="415364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414751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11560" y="1027664"/>
            <a:ext cx="7920880" cy="1143000"/>
          </a:xfrm>
        </p:spPr>
        <p:txBody>
          <a:bodyPr>
            <a:normAutofit fontScale="90000"/>
          </a:bodyPr>
          <a:lstStyle/>
          <a:p>
            <a:r>
              <a:rPr lang="ru-RU" sz="2400" b="1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</a:rPr>
              <a:t>Кровотечения в последовом (в третьем периоде родов) и в раннем послеродовом периодах</a:t>
            </a:r>
            <a:r>
              <a:rPr lang="ru-RU" sz="2400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</a:rPr>
              <a:t> могут возникать в </a:t>
            </a:r>
            <a:r>
              <a:rPr lang="ru-RU" sz="2400" dirty="0" smtClean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</a:rPr>
              <a:t>результате:</a:t>
            </a:r>
            <a:r>
              <a:rPr lang="ru-RU" sz="2400" dirty="0">
                <a:solidFill>
                  <a:srgbClr val="FF0000"/>
                </a:solidFill>
                <a:latin typeface="Calibri"/>
                <a:ea typeface="Times New Roman"/>
                <a:cs typeface="Times New Roman"/>
              </a:rPr>
              <a:t/>
            </a:r>
            <a:br>
              <a:rPr lang="ru-RU" sz="2400" dirty="0">
                <a:solidFill>
                  <a:srgbClr val="FF0000"/>
                </a:solidFill>
                <a:latin typeface="Calibri"/>
                <a:ea typeface="Times New Roman"/>
                <a:cs typeface="Times New Roman"/>
              </a:rPr>
            </a:br>
            <a:endParaRPr lang="ru-RU" sz="2400" dirty="0">
              <a:solidFill>
                <a:srgbClr val="FF0000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39552" y="1916832"/>
            <a:ext cx="8136904" cy="4392488"/>
          </a:xfrm>
        </p:spPr>
        <p:txBody>
          <a:bodyPr>
            <a:normAutofit/>
          </a:bodyPr>
          <a:lstStyle/>
          <a:p>
            <a:pPr indent="180340" algn="just">
              <a:spcAft>
                <a:spcPts val="0"/>
              </a:spcAft>
            </a:pPr>
            <a:r>
              <a:rPr lang="ru-RU" dirty="0" smtClean="0">
                <a:latin typeface="Times New Roman"/>
                <a:ea typeface="Times New Roman"/>
                <a:cs typeface="Times New Roman"/>
              </a:rPr>
              <a:t>- </a:t>
            </a:r>
            <a:r>
              <a:rPr lang="ru-RU" dirty="0">
                <a:latin typeface="Times New Roman"/>
                <a:ea typeface="Times New Roman"/>
                <a:cs typeface="Times New Roman"/>
              </a:rPr>
              <a:t>снижения сократительной активности </a:t>
            </a:r>
            <a:r>
              <a:rPr lang="ru-RU" dirty="0" err="1">
                <a:latin typeface="Times New Roman"/>
                <a:ea typeface="Times New Roman"/>
                <a:cs typeface="Times New Roman"/>
              </a:rPr>
              <a:t>миометрия</a:t>
            </a:r>
            <a:r>
              <a:rPr lang="ru-RU" dirty="0">
                <a:latin typeface="Times New Roman"/>
                <a:ea typeface="Times New Roman"/>
                <a:cs typeface="Times New Roman"/>
              </a:rPr>
              <a:t> (</a:t>
            </a:r>
            <a:r>
              <a:rPr lang="ru-RU" dirty="0" err="1">
                <a:latin typeface="Times New Roman"/>
                <a:ea typeface="Times New Roman"/>
                <a:cs typeface="Times New Roman"/>
              </a:rPr>
              <a:t>гипо</a:t>
            </a:r>
            <a:r>
              <a:rPr lang="ru-RU" dirty="0">
                <a:latin typeface="Times New Roman"/>
                <a:ea typeface="Times New Roman"/>
                <a:cs typeface="Times New Roman"/>
              </a:rPr>
              <a:t>- и атония матки), </a:t>
            </a:r>
            <a:endParaRPr lang="ru-RU" sz="2000" dirty="0">
              <a:latin typeface="Calibri"/>
              <a:ea typeface="Times New Roman"/>
              <a:cs typeface="Times New Roman"/>
            </a:endParaRPr>
          </a:p>
          <a:p>
            <a:pPr indent="180340" algn="just">
              <a:spcAft>
                <a:spcPts val="0"/>
              </a:spcAft>
            </a:pPr>
            <a:r>
              <a:rPr lang="ru-RU" dirty="0">
                <a:latin typeface="Times New Roman"/>
                <a:ea typeface="Times New Roman"/>
                <a:cs typeface="Times New Roman"/>
              </a:rPr>
              <a:t>- травматических повреждений родовых путей,</a:t>
            </a:r>
            <a:endParaRPr lang="ru-RU" sz="2000" dirty="0">
              <a:latin typeface="Calibri"/>
              <a:ea typeface="Times New Roman"/>
              <a:cs typeface="Times New Roman"/>
            </a:endParaRPr>
          </a:p>
          <a:p>
            <a:pPr indent="180340" algn="just">
              <a:spcAft>
                <a:spcPts val="0"/>
              </a:spcAft>
            </a:pPr>
            <a:r>
              <a:rPr lang="ru-RU" dirty="0">
                <a:latin typeface="Times New Roman"/>
                <a:ea typeface="Times New Roman"/>
                <a:cs typeface="Times New Roman"/>
              </a:rPr>
              <a:t>- процессов отделения плаценты и выделения последа,</a:t>
            </a:r>
            <a:endParaRPr lang="ru-RU" sz="2000" dirty="0">
              <a:latin typeface="Calibri"/>
              <a:ea typeface="Times New Roman"/>
              <a:cs typeface="Times New Roman"/>
            </a:endParaRPr>
          </a:p>
          <a:p>
            <a:pPr indent="180340" algn="just">
              <a:spcAft>
                <a:spcPts val="0"/>
              </a:spcAft>
            </a:pPr>
            <a:r>
              <a:rPr lang="ru-RU" dirty="0">
                <a:latin typeface="Times New Roman"/>
                <a:ea typeface="Times New Roman"/>
                <a:cs typeface="Times New Roman"/>
              </a:rPr>
              <a:t>- нарушений в системе гемо-коагуляции.</a:t>
            </a:r>
            <a:endParaRPr lang="ru-RU" sz="2000" dirty="0">
              <a:latin typeface="Calibri"/>
              <a:ea typeface="Times New Roman"/>
              <a:cs typeface="Times New Roman"/>
            </a:endParaRPr>
          </a:p>
          <a:p>
            <a:pPr indent="0" algn="just">
              <a:spcAft>
                <a:spcPts val="0"/>
              </a:spcAft>
              <a:buNone/>
            </a:pPr>
            <a:endParaRPr lang="ru-RU" dirty="0" smtClean="0">
              <a:latin typeface="Times New Roman"/>
              <a:ea typeface="Times New Roman"/>
              <a:cs typeface="Times New Roman"/>
            </a:endParaRPr>
          </a:p>
          <a:p>
            <a:pPr indent="0" algn="just">
              <a:spcAft>
                <a:spcPts val="0"/>
              </a:spcAft>
              <a:buNone/>
            </a:pPr>
            <a:endParaRPr lang="ru-RU" dirty="0">
              <a:latin typeface="Times New Roman"/>
              <a:ea typeface="Times New Roman"/>
              <a:cs typeface="Times New Roman"/>
            </a:endParaRPr>
          </a:p>
          <a:p>
            <a:pPr indent="0" algn="ctr">
              <a:spcAft>
                <a:spcPts val="0"/>
              </a:spcAft>
              <a:buNone/>
            </a:pPr>
            <a:r>
              <a:rPr lang="ru-RU" b="1" u="sng" dirty="0" smtClean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</a:rPr>
              <a:t>Кровопотеря </a:t>
            </a:r>
            <a:r>
              <a:rPr lang="ru-RU" b="1" u="sng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</a:rPr>
              <a:t>до </a:t>
            </a:r>
            <a:r>
              <a:rPr lang="ru-RU" b="1" u="sng" dirty="0" smtClean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</a:rPr>
              <a:t>250 мл или 0,5 </a:t>
            </a:r>
            <a:r>
              <a:rPr lang="ru-RU" b="1" u="sng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</a:rPr>
              <a:t>% от массы тела считается физиологически допустимой в родах. </a:t>
            </a:r>
            <a:endParaRPr lang="ru-RU" b="1" u="sng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63875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404665"/>
            <a:ext cx="9036496" cy="1992894"/>
          </a:xfrm>
        </p:spPr>
        <p:txBody>
          <a:bodyPr>
            <a:normAutofit/>
          </a:bodyPr>
          <a:lstStyle/>
          <a:p>
            <a:pPr algn="ctr"/>
            <a:r>
              <a:rPr lang="ru-RU" sz="3200" b="1" dirty="0">
                <a:solidFill>
                  <a:srgbClr val="FF0000"/>
                </a:solidFill>
                <a:latin typeface="Times New Roman"/>
                <a:ea typeface="Times New Roman"/>
              </a:rPr>
              <a:t>Первый период родов –  </a:t>
            </a:r>
            <a:r>
              <a:rPr lang="ru-RU" sz="3200" b="1" dirty="0" smtClean="0">
                <a:solidFill>
                  <a:srgbClr val="FF0000"/>
                </a:solidFill>
                <a:latin typeface="Times New Roman"/>
                <a:ea typeface="Times New Roman"/>
              </a:rPr>
              <a:t>период ...</a:t>
            </a:r>
            <a:br>
              <a:rPr lang="ru-RU" sz="3200" b="1" dirty="0" smtClean="0">
                <a:solidFill>
                  <a:srgbClr val="FF0000"/>
                </a:solidFill>
                <a:latin typeface="Times New Roman"/>
                <a:ea typeface="Times New Roman"/>
              </a:rPr>
            </a:br>
            <a:r>
              <a:rPr lang="ru-RU" sz="3200" b="1" dirty="0" smtClean="0">
                <a:solidFill>
                  <a:srgbClr val="FF0000"/>
                </a:solidFill>
                <a:latin typeface="Times New Roman"/>
                <a:ea typeface="Times New Roman"/>
              </a:rPr>
              <a:t>у </a:t>
            </a:r>
            <a:r>
              <a:rPr lang="ru-RU" sz="3200" b="1" dirty="0" err="1" smtClean="0">
                <a:solidFill>
                  <a:srgbClr val="FF0000"/>
                </a:solidFill>
                <a:latin typeface="Times New Roman"/>
                <a:ea typeface="Times New Roman"/>
              </a:rPr>
              <a:t>первобеременных</a:t>
            </a:r>
            <a:r>
              <a:rPr lang="ru-RU" sz="3200" b="1" dirty="0" smtClean="0">
                <a:solidFill>
                  <a:srgbClr val="FF0000"/>
                </a:solidFill>
                <a:latin typeface="Times New Roman"/>
                <a:ea typeface="Times New Roman"/>
              </a:rPr>
              <a:t> – …</a:t>
            </a:r>
            <a:br>
              <a:rPr lang="ru-RU" sz="3200" b="1" dirty="0" smtClean="0">
                <a:solidFill>
                  <a:srgbClr val="FF0000"/>
                </a:solidFill>
                <a:latin typeface="Times New Roman"/>
                <a:ea typeface="Times New Roman"/>
              </a:rPr>
            </a:br>
            <a:r>
              <a:rPr lang="ru-RU" sz="3200" b="1" dirty="0" smtClean="0">
                <a:solidFill>
                  <a:srgbClr val="FF0000"/>
                </a:solidFill>
                <a:latin typeface="Times New Roman"/>
                <a:ea typeface="Times New Roman"/>
              </a:rPr>
              <a:t>у </a:t>
            </a:r>
            <a:r>
              <a:rPr lang="ru-RU" sz="3200" b="1" dirty="0" err="1" smtClean="0">
                <a:solidFill>
                  <a:srgbClr val="FF0000"/>
                </a:solidFill>
                <a:latin typeface="Times New Roman"/>
                <a:ea typeface="Times New Roman"/>
              </a:rPr>
              <a:t>повторнобеременных</a:t>
            </a:r>
            <a:r>
              <a:rPr lang="ru-RU" sz="3200" b="1" dirty="0" smtClean="0">
                <a:solidFill>
                  <a:srgbClr val="FF0000"/>
                </a:solidFill>
                <a:latin typeface="Times New Roman"/>
                <a:ea typeface="Times New Roman"/>
              </a:rPr>
              <a:t> - …</a:t>
            </a:r>
            <a:endParaRPr lang="ru-RU" sz="3200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0" t="6679" r="2681" b="24683"/>
          <a:stretch/>
        </p:blipFill>
        <p:spPr bwMode="auto">
          <a:xfrm>
            <a:off x="524776" y="2397559"/>
            <a:ext cx="5602311" cy="18722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2" t="6338" r="2789" b="15933"/>
          <a:stretch/>
        </p:blipFill>
        <p:spPr bwMode="auto">
          <a:xfrm>
            <a:off x="3203848" y="4389050"/>
            <a:ext cx="5496930" cy="2128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949897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544" y="764704"/>
            <a:ext cx="7600690" cy="648072"/>
          </a:xfrm>
        </p:spPr>
        <p:txBody>
          <a:bodyPr>
            <a:normAutofit fontScale="90000"/>
          </a:bodyPr>
          <a:lstStyle/>
          <a:p>
            <a:r>
              <a:rPr lang="ru-RU" dirty="0" smtClean="0">
                <a:solidFill>
                  <a:srgbClr val="FF0000"/>
                </a:solidFill>
              </a:rPr>
              <a:t>Разрыв матки в родах</a:t>
            </a:r>
            <a:endParaRPr lang="ru-RU" dirty="0">
              <a:solidFill>
                <a:srgbClr val="FF0000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51521" y="1556791"/>
            <a:ext cx="4610147" cy="5114651"/>
          </a:xfrm>
        </p:spPr>
        <p:txBody>
          <a:bodyPr>
            <a:normAutofit fontScale="77500" lnSpcReduction="20000"/>
          </a:bodyPr>
          <a:lstStyle/>
          <a:p>
            <a:pPr indent="0" algn="just">
              <a:spcAft>
                <a:spcPts val="0"/>
              </a:spcAft>
              <a:buNone/>
            </a:pPr>
            <a:r>
              <a:rPr lang="ru-RU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I. По времени происхождения:</a:t>
            </a:r>
            <a:endParaRPr lang="ru-RU" sz="2000" dirty="0">
              <a:latin typeface="Calibri"/>
              <a:ea typeface="Times New Roman"/>
              <a:cs typeface="Times New Roman"/>
            </a:endParaRPr>
          </a:p>
          <a:p>
            <a:pPr indent="180340" algn="just">
              <a:spcAft>
                <a:spcPts val="0"/>
              </a:spcAft>
            </a:pPr>
            <a:r>
              <a:rPr lang="ru-RU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• разрывы во время беременности;</a:t>
            </a:r>
            <a:endParaRPr lang="ru-RU" sz="2000" dirty="0">
              <a:latin typeface="Calibri"/>
              <a:ea typeface="Times New Roman"/>
              <a:cs typeface="Times New Roman"/>
            </a:endParaRPr>
          </a:p>
          <a:p>
            <a:pPr indent="180340" algn="just">
              <a:spcAft>
                <a:spcPts val="0"/>
              </a:spcAft>
            </a:pPr>
            <a:r>
              <a:rPr lang="ru-RU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• разрывы во время </a:t>
            </a:r>
            <a:r>
              <a:rPr lang="ru-RU" dirty="0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родов.</a:t>
            </a:r>
            <a:endParaRPr lang="ru-RU" sz="2000" dirty="0" smtClean="0">
              <a:latin typeface="Calibri"/>
              <a:ea typeface="Times New Roman"/>
              <a:cs typeface="Times New Roman"/>
            </a:endParaRPr>
          </a:p>
          <a:p>
            <a:pPr indent="0" algn="just">
              <a:spcAft>
                <a:spcPts val="0"/>
              </a:spcAft>
              <a:buNone/>
            </a:pPr>
            <a:r>
              <a:rPr lang="ru-RU" dirty="0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II</a:t>
            </a:r>
            <a:r>
              <a:rPr lang="ru-RU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. По клиническому течению:</a:t>
            </a:r>
            <a:endParaRPr lang="ru-RU" sz="2000" dirty="0">
              <a:latin typeface="Calibri"/>
              <a:ea typeface="Times New Roman"/>
              <a:cs typeface="Times New Roman"/>
            </a:endParaRPr>
          </a:p>
          <a:p>
            <a:pPr indent="180340" algn="just">
              <a:spcAft>
                <a:spcPts val="0"/>
              </a:spcAft>
            </a:pPr>
            <a:r>
              <a:rPr lang="ru-RU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• угрожающий разрыв;</a:t>
            </a:r>
            <a:endParaRPr lang="ru-RU" sz="2000" dirty="0">
              <a:latin typeface="Calibri"/>
              <a:ea typeface="Times New Roman"/>
              <a:cs typeface="Times New Roman"/>
            </a:endParaRPr>
          </a:p>
          <a:p>
            <a:pPr indent="180340" algn="just">
              <a:spcAft>
                <a:spcPts val="0"/>
              </a:spcAft>
            </a:pPr>
            <a:r>
              <a:rPr lang="ru-RU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• начавшийся разрыв;</a:t>
            </a:r>
            <a:endParaRPr lang="ru-RU" sz="2000" dirty="0">
              <a:latin typeface="Calibri"/>
              <a:ea typeface="Times New Roman"/>
              <a:cs typeface="Times New Roman"/>
            </a:endParaRPr>
          </a:p>
          <a:p>
            <a:pPr indent="180340" algn="just">
              <a:spcAft>
                <a:spcPts val="0"/>
              </a:spcAft>
            </a:pPr>
            <a:r>
              <a:rPr lang="ru-RU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• совершившийся разрыв.</a:t>
            </a:r>
            <a:endParaRPr lang="ru-RU" sz="2000" dirty="0">
              <a:latin typeface="Calibri"/>
              <a:ea typeface="Times New Roman"/>
              <a:cs typeface="Times New Roman"/>
            </a:endParaRPr>
          </a:p>
          <a:p>
            <a:pPr indent="0" algn="just">
              <a:spcAft>
                <a:spcPts val="0"/>
              </a:spcAft>
              <a:buNone/>
            </a:pPr>
            <a:r>
              <a:rPr lang="ru-RU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III. По характеру повреждения:</a:t>
            </a:r>
            <a:endParaRPr lang="ru-RU" sz="2000" dirty="0">
              <a:latin typeface="Calibri"/>
              <a:ea typeface="Times New Roman"/>
              <a:cs typeface="Times New Roman"/>
            </a:endParaRPr>
          </a:p>
          <a:p>
            <a:pPr indent="180340" algn="just">
              <a:spcAft>
                <a:spcPts val="0"/>
              </a:spcAft>
            </a:pPr>
            <a:r>
              <a:rPr lang="ru-RU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• трещина (надрыв);</a:t>
            </a:r>
            <a:endParaRPr lang="ru-RU" sz="2000" dirty="0">
              <a:latin typeface="Calibri"/>
              <a:ea typeface="Times New Roman"/>
              <a:cs typeface="Times New Roman"/>
            </a:endParaRPr>
          </a:p>
          <a:p>
            <a:pPr indent="180340" algn="just">
              <a:spcAft>
                <a:spcPts val="0"/>
              </a:spcAft>
            </a:pPr>
            <a:r>
              <a:rPr lang="ru-RU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• неполный разрыв (не проникающий в брюшную полость</a:t>
            </a:r>
            <a:r>
              <a:rPr lang="ru-RU" dirty="0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);</a:t>
            </a:r>
            <a:endParaRPr lang="ru-RU" sz="2000" dirty="0">
              <a:latin typeface="Calibri"/>
              <a:ea typeface="Times New Roman"/>
              <a:cs typeface="Times New Roman"/>
            </a:endParaRPr>
          </a:p>
          <a:p>
            <a:pPr indent="180340" algn="just">
              <a:spcAft>
                <a:spcPts val="0"/>
              </a:spcAft>
            </a:pPr>
            <a:r>
              <a:rPr lang="ru-RU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• полный </a:t>
            </a:r>
            <a:r>
              <a:rPr lang="ru-RU" dirty="0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разрыв.</a:t>
            </a:r>
            <a:endParaRPr lang="ru-RU" sz="2000" dirty="0">
              <a:latin typeface="Calibri"/>
              <a:ea typeface="Times New Roman"/>
              <a:cs typeface="Times New Roman"/>
            </a:endParaRPr>
          </a:p>
          <a:p>
            <a:pPr indent="0" algn="just">
              <a:spcAft>
                <a:spcPts val="0"/>
              </a:spcAft>
              <a:buNone/>
            </a:pPr>
            <a:r>
              <a:rPr lang="ru-RU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IV. По локализации:</a:t>
            </a:r>
            <a:endParaRPr lang="ru-RU" sz="2000" dirty="0">
              <a:latin typeface="Calibri"/>
              <a:ea typeface="Times New Roman"/>
              <a:cs typeface="Times New Roman"/>
            </a:endParaRPr>
          </a:p>
          <a:p>
            <a:pPr indent="180340" algn="just">
              <a:spcAft>
                <a:spcPts val="0"/>
              </a:spcAft>
            </a:pPr>
            <a:r>
              <a:rPr lang="ru-RU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• в дне матки;</a:t>
            </a:r>
            <a:endParaRPr lang="ru-RU" sz="2000" dirty="0">
              <a:latin typeface="Calibri"/>
              <a:ea typeface="Times New Roman"/>
              <a:cs typeface="Times New Roman"/>
            </a:endParaRPr>
          </a:p>
          <a:p>
            <a:pPr indent="180340" algn="just">
              <a:spcAft>
                <a:spcPts val="0"/>
              </a:spcAft>
            </a:pPr>
            <a:r>
              <a:rPr lang="ru-RU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• в теле матки;</a:t>
            </a:r>
            <a:endParaRPr lang="ru-RU" sz="2000" dirty="0">
              <a:latin typeface="Calibri"/>
              <a:ea typeface="Times New Roman"/>
              <a:cs typeface="Times New Roman"/>
            </a:endParaRPr>
          </a:p>
          <a:p>
            <a:pPr indent="180340" algn="just">
              <a:spcAft>
                <a:spcPts val="0"/>
              </a:spcAft>
            </a:pPr>
            <a:r>
              <a:rPr lang="ru-RU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• в нижнем сегменте матки;</a:t>
            </a:r>
            <a:endParaRPr lang="ru-RU" sz="2000" dirty="0">
              <a:latin typeface="Calibri"/>
              <a:ea typeface="Times New Roman"/>
              <a:cs typeface="Times New Roman"/>
            </a:endParaRPr>
          </a:p>
          <a:p>
            <a:pPr indent="180340" algn="just">
              <a:spcAft>
                <a:spcPts val="0"/>
              </a:spcAft>
            </a:pPr>
            <a:r>
              <a:rPr lang="ru-RU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• отрыв матки от сводов влагалища.</a:t>
            </a:r>
            <a:endParaRPr lang="ru-RU" sz="2000" dirty="0">
              <a:latin typeface="Calibri"/>
              <a:ea typeface="Times New Roman"/>
              <a:cs typeface="Times New Roman"/>
            </a:endParaRPr>
          </a:p>
          <a:p>
            <a:endParaRPr lang="ru-RU" dirty="0"/>
          </a:p>
        </p:txBody>
      </p:sp>
      <p:pic>
        <p:nvPicPr>
          <p:cNvPr id="3074" name="Picture 2" descr="http://cdn.c.photoshelter.com/img-get/I0000qJKScMCKUpE/s/600/600/prn85857DS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6" t="16876"/>
          <a:stretch/>
        </p:blipFill>
        <p:spPr bwMode="auto">
          <a:xfrm>
            <a:off x="4838017" y="2316547"/>
            <a:ext cx="4305983" cy="3602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51266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39552" y="764704"/>
            <a:ext cx="7992888" cy="1080120"/>
          </a:xfrm>
        </p:spPr>
        <p:txBody>
          <a:bodyPr>
            <a:normAutofit fontScale="90000"/>
          </a:bodyPr>
          <a:lstStyle/>
          <a:p>
            <a:r>
              <a:rPr lang="ru-RU" sz="3100" b="1" dirty="0">
                <a:latin typeface="Times New Roman"/>
                <a:ea typeface="Times New Roman"/>
                <a:cs typeface="Times New Roman"/>
              </a:rPr>
              <a:t>Разрывы вульвы, влагалища и промежности</a:t>
            </a:r>
            <a:r>
              <a:rPr lang="ru-RU" sz="3600" dirty="0">
                <a:latin typeface="Calibri"/>
                <a:ea typeface="Times New Roman"/>
                <a:cs typeface="Times New Roman"/>
              </a:rPr>
              <a:t/>
            </a:r>
            <a:br>
              <a:rPr lang="ru-RU" sz="3600" dirty="0">
                <a:latin typeface="Calibri"/>
                <a:ea typeface="Times New Roman"/>
                <a:cs typeface="Times New Roman"/>
              </a:rPr>
            </a:b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67545" y="1340768"/>
            <a:ext cx="4032447" cy="5400600"/>
          </a:xfrm>
        </p:spPr>
        <p:txBody>
          <a:bodyPr>
            <a:normAutofit fontScale="92500" lnSpcReduction="20000"/>
          </a:bodyPr>
          <a:lstStyle/>
          <a:p>
            <a:pPr indent="0" algn="just">
              <a:spcAft>
                <a:spcPts val="0"/>
              </a:spcAft>
              <a:buNone/>
            </a:pPr>
            <a:r>
              <a:rPr lang="ru-RU" b="1" dirty="0" smtClean="0">
                <a:latin typeface="Times New Roman"/>
                <a:ea typeface="Times New Roman"/>
                <a:cs typeface="Times New Roman"/>
              </a:rPr>
              <a:t>Причинами </a:t>
            </a:r>
            <a:r>
              <a:rPr lang="ru-RU" b="1" dirty="0">
                <a:latin typeface="Times New Roman"/>
                <a:ea typeface="Times New Roman"/>
                <a:cs typeface="Times New Roman"/>
              </a:rPr>
              <a:t>являются: </a:t>
            </a:r>
            <a:endParaRPr lang="ru-RU" sz="2000" b="1" dirty="0">
              <a:latin typeface="Calibri"/>
              <a:ea typeface="Times New Roman"/>
              <a:cs typeface="Times New Roman"/>
            </a:endParaRPr>
          </a:p>
          <a:p>
            <a:pPr lvl="0" indent="-342900" algn="just">
              <a:buFont typeface="Symbol"/>
              <a:buChar char=""/>
            </a:pPr>
            <a:r>
              <a:rPr lang="ru-RU" dirty="0">
                <a:latin typeface="Times New Roman"/>
                <a:ea typeface="Times New Roman"/>
                <a:cs typeface="Times New Roman"/>
              </a:rPr>
              <a:t>роды крупным или гигантским плодом; </a:t>
            </a:r>
            <a:endParaRPr lang="ru-RU" sz="2000" dirty="0">
              <a:latin typeface="Calibri"/>
              <a:ea typeface="Times New Roman"/>
              <a:cs typeface="Times New Roman"/>
            </a:endParaRPr>
          </a:p>
          <a:p>
            <a:pPr lvl="0" indent="-342900" algn="just">
              <a:buFont typeface="Symbol"/>
              <a:buChar char=""/>
            </a:pPr>
            <a:r>
              <a:rPr lang="ru-RU" dirty="0">
                <a:latin typeface="Times New Roman"/>
                <a:ea typeface="Times New Roman"/>
                <a:cs typeface="Times New Roman"/>
              </a:rPr>
              <a:t>быстрые и стремительные роды; </a:t>
            </a:r>
            <a:endParaRPr lang="ru-RU" sz="2000" dirty="0">
              <a:latin typeface="Calibri"/>
              <a:ea typeface="Times New Roman"/>
              <a:cs typeface="Times New Roman"/>
            </a:endParaRPr>
          </a:p>
          <a:p>
            <a:pPr lvl="0" indent="-342900" algn="just">
              <a:buFont typeface="Symbol"/>
              <a:buChar char=""/>
            </a:pPr>
            <a:r>
              <a:rPr lang="ru-RU" dirty="0">
                <a:latin typeface="Times New Roman"/>
                <a:ea typeface="Times New Roman"/>
                <a:cs typeface="Times New Roman"/>
              </a:rPr>
              <a:t>вторичная слабость родовой деятельности; </a:t>
            </a:r>
            <a:endParaRPr lang="ru-RU" sz="2000" dirty="0">
              <a:latin typeface="Calibri"/>
              <a:ea typeface="Times New Roman"/>
              <a:cs typeface="Times New Roman"/>
            </a:endParaRPr>
          </a:p>
          <a:p>
            <a:pPr lvl="0" indent="-342900" algn="just">
              <a:buFont typeface="Symbol"/>
              <a:buChar char=""/>
            </a:pPr>
            <a:r>
              <a:rPr lang="ru-RU" dirty="0">
                <a:latin typeface="Times New Roman"/>
                <a:ea typeface="Times New Roman"/>
                <a:cs typeface="Times New Roman"/>
              </a:rPr>
              <a:t>разгибательные вставления головки; </a:t>
            </a:r>
            <a:endParaRPr lang="ru-RU" sz="2000" dirty="0">
              <a:latin typeface="Calibri"/>
              <a:ea typeface="Times New Roman"/>
              <a:cs typeface="Times New Roman"/>
            </a:endParaRPr>
          </a:p>
          <a:p>
            <a:pPr lvl="0" indent="-342900" algn="just">
              <a:buFont typeface="Symbol"/>
              <a:buChar char=""/>
            </a:pPr>
            <a:r>
              <a:rPr lang="ru-RU" dirty="0">
                <a:latin typeface="Times New Roman"/>
                <a:ea typeface="Times New Roman"/>
                <a:cs typeface="Times New Roman"/>
              </a:rPr>
              <a:t>узкий таз; </a:t>
            </a:r>
            <a:endParaRPr lang="ru-RU" sz="2000" dirty="0">
              <a:latin typeface="Calibri"/>
              <a:ea typeface="Times New Roman"/>
              <a:cs typeface="Times New Roman"/>
            </a:endParaRPr>
          </a:p>
          <a:p>
            <a:pPr lvl="0" indent="-342900" algn="just">
              <a:buFont typeface="Symbol"/>
              <a:buChar char=""/>
            </a:pPr>
            <a:r>
              <a:rPr lang="ru-RU" dirty="0">
                <a:latin typeface="Times New Roman"/>
                <a:ea typeface="Times New Roman"/>
                <a:cs typeface="Times New Roman"/>
              </a:rPr>
              <a:t>тазовое </a:t>
            </a:r>
            <a:r>
              <a:rPr lang="ru-RU" dirty="0" err="1">
                <a:latin typeface="Times New Roman"/>
                <a:ea typeface="Times New Roman"/>
                <a:cs typeface="Times New Roman"/>
              </a:rPr>
              <a:t>предлежание</a:t>
            </a:r>
            <a:r>
              <a:rPr lang="ru-RU" dirty="0">
                <a:latin typeface="Times New Roman"/>
                <a:ea typeface="Times New Roman"/>
                <a:cs typeface="Times New Roman"/>
              </a:rPr>
              <a:t> плода; </a:t>
            </a:r>
            <a:endParaRPr lang="ru-RU" sz="2000" dirty="0">
              <a:latin typeface="Calibri"/>
              <a:ea typeface="Times New Roman"/>
              <a:cs typeface="Times New Roman"/>
            </a:endParaRPr>
          </a:p>
          <a:p>
            <a:pPr lvl="0" indent="-342900" algn="just">
              <a:buFont typeface="Symbol"/>
              <a:buChar char=""/>
            </a:pPr>
            <a:r>
              <a:rPr lang="ru-RU" dirty="0">
                <a:latin typeface="Times New Roman"/>
                <a:ea typeface="Times New Roman"/>
                <a:cs typeface="Times New Roman"/>
              </a:rPr>
              <a:t>рубцовые или воспалительные изменения тканей; </a:t>
            </a:r>
            <a:endParaRPr lang="ru-RU" sz="2000" dirty="0">
              <a:latin typeface="Calibri"/>
              <a:ea typeface="Times New Roman"/>
              <a:cs typeface="Times New Roman"/>
            </a:endParaRPr>
          </a:p>
          <a:p>
            <a:pPr lvl="0" indent="-342900" algn="just">
              <a:buFont typeface="Symbol"/>
              <a:buChar char=""/>
            </a:pPr>
            <a:r>
              <a:rPr lang="ru-RU" dirty="0">
                <a:latin typeface="Times New Roman"/>
                <a:ea typeface="Times New Roman"/>
                <a:cs typeface="Times New Roman"/>
              </a:rPr>
              <a:t>оперативное </a:t>
            </a:r>
            <a:r>
              <a:rPr lang="ru-RU" dirty="0" err="1">
                <a:latin typeface="Times New Roman"/>
                <a:ea typeface="Times New Roman"/>
                <a:cs typeface="Times New Roman"/>
              </a:rPr>
              <a:t>родоразрешение</a:t>
            </a:r>
            <a:r>
              <a:rPr lang="ru-RU" dirty="0">
                <a:latin typeface="Times New Roman"/>
                <a:ea typeface="Times New Roman"/>
                <a:cs typeface="Times New Roman"/>
              </a:rPr>
              <a:t> (наложение акушерских щипцов).</a:t>
            </a:r>
            <a:endParaRPr lang="ru-RU" sz="2000" dirty="0">
              <a:latin typeface="Calibri"/>
              <a:ea typeface="Times New Roman"/>
              <a:cs typeface="Times New Roman"/>
            </a:endParaRPr>
          </a:p>
          <a:p>
            <a:endParaRPr lang="ru-RU" dirty="0"/>
          </a:p>
        </p:txBody>
      </p:sp>
      <p:pic>
        <p:nvPicPr>
          <p:cNvPr id="1026" name="Picture 2" descr="http://beremennost.jofo.ru/data/userfiles/479/images/448732-razrivi-pri-rodah-0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1340768"/>
            <a:ext cx="3816424" cy="2343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i059.radikal.ru/1108/eb/dd22d0fa6ae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6871" y="3789040"/>
            <a:ext cx="2670237" cy="2584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11041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45437" y="764704"/>
            <a:ext cx="7384666" cy="432048"/>
          </a:xfrm>
        </p:spPr>
        <p:txBody>
          <a:bodyPr>
            <a:normAutofit fontScale="90000"/>
          </a:bodyPr>
          <a:lstStyle/>
          <a:p>
            <a:pPr algn="ctr"/>
            <a:r>
              <a:rPr lang="ru-RU" b="1" i="1" kern="1800" dirty="0" smtClean="0">
                <a:latin typeface="Times New Roman"/>
                <a:ea typeface="Times New Roman"/>
              </a:rPr>
              <a:t>Кесарево сечение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 descr="http://www.linzik.com/uploads/posts/pics/Estestvennie_rodi_poleznee_dlya_detei_chem_kesarevo_seche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1412776"/>
            <a:ext cx="4320480" cy="2932694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Рисунок 4" descr="http://www.medvestnik.by/img/articles/2009/N49/03a.jp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893" y="1412776"/>
            <a:ext cx="3515019" cy="2950468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Рисунок 5" descr="http://im2-tub-ru.yandex.net/i?id=186173838-29-72&amp;n=21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893" y="4437112"/>
            <a:ext cx="3515019" cy="2420887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Рисунок 6" descr="http://med4net.ru/uploads/news/medportalK0uSqU.jpg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5507" y="4437113"/>
            <a:ext cx="2751205" cy="2420886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Рисунок 7" descr="http://im5-tub-ru.yandex.net/i?id=77235512-63-72&amp;n=21"/>
          <p:cNvPicPr/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16" r="9403"/>
          <a:stretch/>
        </p:blipFill>
        <p:spPr bwMode="auto">
          <a:xfrm>
            <a:off x="6546712" y="4437113"/>
            <a:ext cx="2489784" cy="242088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515817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 descr="http://im6-tub-ru.yandex.net/i?id=173311500-37-72&amp;n=21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16632"/>
            <a:ext cx="8712968" cy="674136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14948" y="5445224"/>
            <a:ext cx="7498080" cy="1296144"/>
          </a:xfrm>
        </p:spPr>
        <p:txBody>
          <a:bodyPr>
            <a:normAutofit fontScale="90000"/>
          </a:bodyPr>
          <a:lstStyle/>
          <a:p>
            <a:r>
              <a:rPr lang="ru-RU" sz="5400" b="1" dirty="0" smtClean="0">
                <a:solidFill>
                  <a:srgbClr val="002060"/>
                </a:solidFill>
              </a:rPr>
              <a:t>Спасибо за внимание!!!</a:t>
            </a:r>
            <a:endParaRPr lang="ru-RU" sz="54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7430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90401" y="764704"/>
            <a:ext cx="8014047" cy="1656184"/>
          </a:xfrm>
        </p:spPr>
        <p:txBody>
          <a:bodyPr>
            <a:normAutofit fontScale="90000"/>
          </a:bodyPr>
          <a:lstStyle/>
          <a:p>
            <a:pPr algn="ctr"/>
            <a:r>
              <a:rPr lang="ru-RU" sz="3600" b="1" dirty="0">
                <a:solidFill>
                  <a:srgbClr val="FF0000"/>
                </a:solidFill>
                <a:latin typeface="Times New Roman"/>
                <a:ea typeface="Times New Roman"/>
              </a:rPr>
              <a:t>Второй период родов – период </a:t>
            </a:r>
            <a:r>
              <a:rPr lang="ru-RU" sz="3600" b="1" dirty="0" smtClean="0">
                <a:solidFill>
                  <a:srgbClr val="FF0000"/>
                </a:solidFill>
                <a:latin typeface="Times New Roman"/>
                <a:ea typeface="Times New Roman"/>
              </a:rPr>
              <a:t>…</a:t>
            </a:r>
            <a:br>
              <a:rPr lang="ru-RU" sz="3600" b="1" dirty="0" smtClean="0">
                <a:solidFill>
                  <a:srgbClr val="FF0000"/>
                </a:solidFill>
                <a:latin typeface="Times New Roman"/>
                <a:ea typeface="Times New Roman"/>
              </a:rPr>
            </a:br>
            <a:r>
              <a:rPr lang="ru-RU" sz="3600" b="1" dirty="0" smtClean="0">
                <a:solidFill>
                  <a:srgbClr val="FF0000"/>
                </a:solidFill>
                <a:latin typeface="Times New Roman"/>
                <a:ea typeface="Times New Roman"/>
              </a:rPr>
              <a:t>у первородящих - …</a:t>
            </a:r>
            <a:br>
              <a:rPr lang="ru-RU" sz="3600" b="1" dirty="0" smtClean="0">
                <a:solidFill>
                  <a:srgbClr val="FF0000"/>
                </a:solidFill>
                <a:latin typeface="Times New Roman"/>
                <a:ea typeface="Times New Roman"/>
              </a:rPr>
            </a:br>
            <a:r>
              <a:rPr lang="ru-RU" sz="3600" b="1" dirty="0" smtClean="0">
                <a:solidFill>
                  <a:srgbClr val="FF0000"/>
                </a:solidFill>
                <a:latin typeface="Times New Roman"/>
                <a:ea typeface="Times New Roman"/>
              </a:rPr>
              <a:t>у повторнородящих - …</a:t>
            </a:r>
            <a:endParaRPr lang="ru-RU" dirty="0">
              <a:solidFill>
                <a:srgbClr val="FF0000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 descr="Рис. 3. Схематическое изображение расположения плода в матке в конце периода раскрытия ее шейки: полное раскрытие шейки матки, головка плода располагается во входе в малый таз, пояс соприкосновения заштрихован, ниже его находятся передние околоплодные воды, выше — задние околоплодные воды.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2780928"/>
            <a:ext cx="3897039" cy="37985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927" y="2780928"/>
            <a:ext cx="4215557" cy="38229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113055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39552" y="620688"/>
            <a:ext cx="8136904" cy="720081"/>
          </a:xfrm>
        </p:spPr>
        <p:txBody>
          <a:bodyPr>
            <a:normAutofit/>
          </a:bodyPr>
          <a:lstStyle/>
          <a:p>
            <a:pPr algn="ctr"/>
            <a:r>
              <a:rPr lang="ru-RU" sz="3200" dirty="0">
                <a:solidFill>
                  <a:srgbClr val="7030A0"/>
                </a:solidFill>
                <a:latin typeface="Times New Roman"/>
                <a:ea typeface="Times New Roman"/>
                <a:cs typeface="Times New Roman"/>
              </a:rPr>
              <a:t>Отношение головки плода к плоскостям таза</a:t>
            </a:r>
            <a:endParaRPr lang="ru-RU" sz="3200" dirty="0">
              <a:solidFill>
                <a:srgbClr val="7030A0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07504" y="1556792"/>
            <a:ext cx="4680521" cy="5112568"/>
          </a:xfrm>
        </p:spPr>
        <p:txBody>
          <a:bodyPr>
            <a:normAutofit lnSpcReduction="10000"/>
          </a:bodyPr>
          <a:lstStyle/>
          <a:p>
            <a:pPr indent="0">
              <a:lnSpc>
                <a:spcPct val="115000"/>
              </a:lnSpc>
              <a:spcAft>
                <a:spcPts val="0"/>
              </a:spcAft>
              <a:buNone/>
            </a:pPr>
            <a:r>
              <a:rPr lang="ru-RU" dirty="0">
                <a:latin typeface="Times New Roman"/>
                <a:ea typeface="Times New Roman"/>
                <a:cs typeface="Times New Roman"/>
              </a:rPr>
              <a:t/>
            </a:r>
            <a:br>
              <a:rPr lang="ru-RU" dirty="0">
                <a:latin typeface="Times New Roman"/>
                <a:ea typeface="Times New Roman"/>
                <a:cs typeface="Times New Roman"/>
              </a:rPr>
            </a:br>
            <a:r>
              <a:rPr lang="ru-RU" dirty="0">
                <a:solidFill>
                  <a:schemeClr val="bg2">
                    <a:lumMod val="50000"/>
                  </a:schemeClr>
                </a:solidFill>
                <a:latin typeface="Arial" pitchFamily="34" charset="0"/>
                <a:ea typeface="Times New Roman"/>
                <a:cs typeface="Arial" pitchFamily="34" charset="0"/>
              </a:rPr>
              <a:t>А - головка над входом в малый таз </a:t>
            </a:r>
            <a:br>
              <a:rPr lang="ru-RU" dirty="0">
                <a:solidFill>
                  <a:schemeClr val="bg2">
                    <a:lumMod val="50000"/>
                  </a:schemeClr>
                </a:solidFill>
                <a:latin typeface="Arial" pitchFamily="34" charset="0"/>
                <a:ea typeface="Times New Roman"/>
                <a:cs typeface="Arial" pitchFamily="34" charset="0"/>
              </a:rPr>
            </a:br>
            <a:r>
              <a:rPr lang="ru-RU" dirty="0">
                <a:solidFill>
                  <a:schemeClr val="bg2">
                    <a:lumMod val="50000"/>
                  </a:schemeClr>
                </a:solidFill>
                <a:latin typeface="Arial" pitchFamily="34" charset="0"/>
                <a:ea typeface="Times New Roman"/>
                <a:cs typeface="Arial" pitchFamily="34" charset="0"/>
              </a:rPr>
              <a:t>Б - головка малым сегментом во входе в таз </a:t>
            </a:r>
            <a:br>
              <a:rPr lang="ru-RU" dirty="0">
                <a:solidFill>
                  <a:schemeClr val="bg2">
                    <a:lumMod val="50000"/>
                  </a:schemeClr>
                </a:solidFill>
                <a:latin typeface="Arial" pitchFamily="34" charset="0"/>
                <a:ea typeface="Times New Roman"/>
                <a:cs typeface="Arial" pitchFamily="34" charset="0"/>
              </a:rPr>
            </a:br>
            <a:r>
              <a:rPr lang="ru-RU" dirty="0">
                <a:solidFill>
                  <a:srgbClr val="00B050"/>
                </a:solidFill>
                <a:latin typeface="Arial" pitchFamily="34" charset="0"/>
                <a:ea typeface="Times New Roman"/>
                <a:cs typeface="Arial" pitchFamily="34" charset="0"/>
              </a:rPr>
              <a:t>В - головка большим сегментом во входе в таз </a:t>
            </a:r>
            <a:br>
              <a:rPr lang="ru-RU" dirty="0">
                <a:solidFill>
                  <a:srgbClr val="00B050"/>
                </a:solidFill>
                <a:latin typeface="Arial" pitchFamily="34" charset="0"/>
                <a:ea typeface="Times New Roman"/>
                <a:cs typeface="Arial" pitchFamily="34" charset="0"/>
              </a:rPr>
            </a:br>
            <a:r>
              <a:rPr lang="ru-RU" dirty="0">
                <a:solidFill>
                  <a:srgbClr val="00B050"/>
                </a:solidFill>
                <a:latin typeface="Arial" pitchFamily="34" charset="0"/>
                <a:ea typeface="Times New Roman"/>
                <a:cs typeface="Arial" pitchFamily="34" charset="0"/>
              </a:rPr>
              <a:t>Г - головка в широкой части полости таза </a:t>
            </a:r>
            <a:br>
              <a:rPr lang="ru-RU" dirty="0">
                <a:solidFill>
                  <a:srgbClr val="00B050"/>
                </a:solidFill>
                <a:latin typeface="Arial" pitchFamily="34" charset="0"/>
                <a:ea typeface="Times New Roman"/>
                <a:cs typeface="Arial" pitchFamily="34" charset="0"/>
              </a:rPr>
            </a:br>
            <a:r>
              <a:rPr lang="ru-RU" dirty="0">
                <a:solidFill>
                  <a:srgbClr val="0070C0"/>
                </a:solidFill>
                <a:latin typeface="Arial" pitchFamily="34" charset="0"/>
                <a:ea typeface="Times New Roman"/>
                <a:cs typeface="Arial" pitchFamily="34" charset="0"/>
              </a:rPr>
              <a:t>Д - головка в узкой части полости таза </a:t>
            </a:r>
            <a:br>
              <a:rPr lang="ru-RU" dirty="0">
                <a:solidFill>
                  <a:srgbClr val="0070C0"/>
                </a:solidFill>
                <a:latin typeface="Arial" pitchFamily="34" charset="0"/>
                <a:ea typeface="Times New Roman"/>
                <a:cs typeface="Arial" pitchFamily="34" charset="0"/>
              </a:rPr>
            </a:br>
            <a:r>
              <a:rPr lang="ru-RU" dirty="0">
                <a:solidFill>
                  <a:srgbClr val="0070C0"/>
                </a:solidFill>
                <a:latin typeface="Arial" pitchFamily="34" charset="0"/>
                <a:ea typeface="Times New Roman"/>
                <a:cs typeface="Arial" pitchFamily="34" charset="0"/>
              </a:rPr>
              <a:t>Е - головка в выходе таза </a:t>
            </a:r>
          </a:p>
          <a:p>
            <a:endParaRPr lang="ru-RU" dirty="0"/>
          </a:p>
        </p:txBody>
      </p:sp>
      <p:pic>
        <p:nvPicPr>
          <p:cNvPr id="7" name="Рисунок 6" descr="http://i.enc-dic.com/dic/enc_medicine/images/0244152601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1268760"/>
            <a:ext cx="4427984" cy="532859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64284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544" y="764704"/>
            <a:ext cx="8280920" cy="1405960"/>
          </a:xfrm>
        </p:spPr>
        <p:txBody>
          <a:bodyPr>
            <a:normAutofit fontScale="90000"/>
          </a:bodyPr>
          <a:lstStyle/>
          <a:p>
            <a:pPr indent="180340" algn="ctr">
              <a:lnSpc>
                <a:spcPct val="115000"/>
              </a:lnSpc>
              <a:spcAft>
                <a:spcPts val="0"/>
              </a:spcAft>
            </a:pPr>
            <a:r>
              <a:rPr lang="ru-RU" sz="2700" b="1" dirty="0">
                <a:latin typeface="Times New Roman"/>
                <a:ea typeface="Times New Roman"/>
                <a:cs typeface="Times New Roman"/>
              </a:rPr>
              <a:t>Акушерское пособие в </a:t>
            </a:r>
            <a:r>
              <a:rPr lang="ru-RU" sz="2700" b="1" dirty="0" smtClean="0">
                <a:latin typeface="Times New Roman"/>
                <a:ea typeface="Times New Roman"/>
                <a:cs typeface="Times New Roman"/>
              </a:rPr>
              <a:t>родах:</a:t>
            </a:r>
            <a:r>
              <a:rPr lang="ru-RU" sz="2700" dirty="0">
                <a:latin typeface="Calibri"/>
                <a:ea typeface="Times New Roman"/>
                <a:cs typeface="Times New Roman"/>
              </a:rPr>
              <a:t/>
            </a:r>
            <a:br>
              <a:rPr lang="ru-RU" sz="2700" dirty="0">
                <a:latin typeface="Calibri"/>
                <a:ea typeface="Times New Roman"/>
                <a:cs typeface="Times New Roman"/>
              </a:rPr>
            </a:br>
            <a:r>
              <a:rPr lang="ru-RU" sz="2700" dirty="0" smtClean="0">
                <a:latin typeface="Calibri"/>
                <a:ea typeface="Times New Roman"/>
                <a:cs typeface="Times New Roman"/>
              </a:rPr>
              <a:t>1. </a:t>
            </a:r>
            <a:r>
              <a:rPr lang="ru-RU" sz="2700" dirty="0" smtClean="0">
                <a:latin typeface="Times New Roman"/>
                <a:ea typeface="Times New Roman"/>
                <a:cs typeface="Times New Roman"/>
              </a:rPr>
              <a:t>предупреждение </a:t>
            </a:r>
            <a:r>
              <a:rPr lang="ru-RU" sz="2700" dirty="0">
                <a:latin typeface="Times New Roman"/>
                <a:ea typeface="Times New Roman"/>
                <a:cs typeface="Times New Roman"/>
              </a:rPr>
              <a:t>преждевременного разгибания головки</a:t>
            </a:r>
            <a:r>
              <a:rPr lang="en-US" sz="2700" dirty="0">
                <a:latin typeface="Times New Roman"/>
                <a:ea typeface="Times New Roman"/>
                <a:cs typeface="Times New Roman"/>
              </a:rPr>
              <a:t>.</a:t>
            </a:r>
            <a:r>
              <a:rPr lang="ru-RU" sz="3600" dirty="0">
                <a:latin typeface="Calibri"/>
                <a:ea typeface="Times New Roman"/>
                <a:cs typeface="Times New Roman"/>
              </a:rPr>
              <a:t/>
            </a:r>
            <a:br>
              <a:rPr lang="ru-RU" sz="3600" dirty="0">
                <a:latin typeface="Calibri"/>
                <a:ea typeface="Times New Roman"/>
                <a:cs typeface="Times New Roman"/>
              </a:rPr>
            </a:b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 descr="пологи 03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628800"/>
            <a:ext cx="4896544" cy="4975956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Рисунок 4" descr="http://im4-tub-ru.yandex.net/i?id=560628693-70-72&amp;n=21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1" y="2276872"/>
            <a:ext cx="3528392" cy="302518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302234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544" y="764704"/>
            <a:ext cx="8136904" cy="1405960"/>
          </a:xfrm>
        </p:spPr>
        <p:txBody>
          <a:bodyPr>
            <a:normAutofit/>
          </a:bodyPr>
          <a:lstStyle/>
          <a:p>
            <a:r>
              <a:rPr lang="ru-RU" dirty="0" smtClean="0">
                <a:latin typeface="Times New Roman"/>
                <a:ea typeface="Times New Roman"/>
              </a:rPr>
              <a:t>2.выведение </a:t>
            </a:r>
            <a:r>
              <a:rPr lang="ru-RU" dirty="0">
                <a:latin typeface="Times New Roman"/>
                <a:ea typeface="Times New Roman"/>
              </a:rPr>
              <a:t>головки и защита промежности от разрывов 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 descr="http://im7-tub-ru.yandex.net/i?id=521027342-35-72&amp;n=21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4303291"/>
            <a:ext cx="2889250" cy="2282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1772816"/>
            <a:ext cx="2889250" cy="2530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Рисунок 5" descr="пологи 037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33" r="6443"/>
          <a:stretch/>
        </p:blipFill>
        <p:spPr bwMode="auto">
          <a:xfrm>
            <a:off x="107505" y="2492897"/>
            <a:ext cx="5976664" cy="395599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912717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39552" y="692696"/>
            <a:ext cx="8064896" cy="1152128"/>
          </a:xfrm>
        </p:spPr>
        <p:txBody>
          <a:bodyPr>
            <a:normAutofit fontScale="90000"/>
          </a:bodyPr>
          <a:lstStyle/>
          <a:p>
            <a:pPr lvl="0">
              <a:lnSpc>
                <a:spcPct val="115000"/>
              </a:lnSpc>
              <a:spcAft>
                <a:spcPts val="0"/>
              </a:spcAft>
            </a:pPr>
            <a:r>
              <a:rPr lang="ru-RU" dirty="0" smtClean="0">
                <a:latin typeface="Times New Roman"/>
                <a:ea typeface="Times New Roman"/>
                <a:cs typeface="Times New Roman"/>
              </a:rPr>
              <a:t>3.регулирование потуг</a:t>
            </a:r>
            <a:r>
              <a:rPr lang="ru-RU" sz="3600" dirty="0">
                <a:latin typeface="Calibri"/>
                <a:ea typeface="Times New Roman"/>
                <a:cs typeface="Times New Roman"/>
              </a:rPr>
              <a:t/>
            </a:r>
            <a:br>
              <a:rPr lang="ru-RU" sz="3600" dirty="0">
                <a:latin typeface="Calibri"/>
                <a:ea typeface="Times New Roman"/>
                <a:cs typeface="Times New Roman"/>
              </a:rPr>
            </a:br>
            <a:r>
              <a:rPr lang="ru-RU" sz="3600" dirty="0" smtClean="0">
                <a:latin typeface="Calibri"/>
                <a:ea typeface="Times New Roman"/>
                <a:cs typeface="Times New Roman"/>
              </a:rPr>
              <a:t>4.</a:t>
            </a:r>
            <a:r>
              <a:rPr lang="ru-RU" dirty="0" smtClean="0">
                <a:latin typeface="Times New Roman"/>
                <a:ea typeface="Times New Roman"/>
              </a:rPr>
              <a:t>бережное </a:t>
            </a:r>
            <a:r>
              <a:rPr lang="ru-RU" dirty="0">
                <a:latin typeface="Times New Roman"/>
                <a:ea typeface="Times New Roman"/>
              </a:rPr>
              <a:t>выведение головки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 descr="http://im3-tub-ru.yandex.net/i?id=561268144-17-72&amp;n=21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2276872"/>
            <a:ext cx="3816424" cy="341254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Рисунок 5" descr="http://mrrsinc.medicalillustration.com/imagescooked/26873W.jpg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33" t="5363" r="7120" b="3961"/>
          <a:stretch/>
        </p:blipFill>
        <p:spPr bwMode="auto">
          <a:xfrm>
            <a:off x="611560" y="2420888"/>
            <a:ext cx="4104456" cy="294327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828223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39552" y="764704"/>
            <a:ext cx="8136904" cy="1224136"/>
          </a:xfrm>
        </p:spPr>
        <p:txBody>
          <a:bodyPr>
            <a:normAutofit fontScale="90000"/>
          </a:bodyPr>
          <a:lstStyle/>
          <a:p>
            <a:pPr lvl="0" algn="just">
              <a:lnSpc>
                <a:spcPct val="115000"/>
              </a:lnSpc>
              <a:spcAft>
                <a:spcPts val="0"/>
              </a:spcAft>
            </a:pPr>
            <a:r>
              <a:rPr lang="ru-RU" dirty="0" smtClean="0">
                <a:latin typeface="Times New Roman"/>
                <a:ea typeface="Times New Roman"/>
                <a:cs typeface="Times New Roman"/>
              </a:rPr>
              <a:t>5.освобождение </a:t>
            </a:r>
            <a:r>
              <a:rPr lang="ru-RU" dirty="0">
                <a:latin typeface="Times New Roman"/>
                <a:ea typeface="Times New Roman"/>
                <a:cs typeface="Times New Roman"/>
              </a:rPr>
              <a:t>плечевого пояса</a:t>
            </a:r>
            <a:r>
              <a:rPr lang="en-US" dirty="0">
                <a:latin typeface="Times New Roman"/>
                <a:ea typeface="Times New Roman"/>
                <a:cs typeface="Times New Roman"/>
              </a:rPr>
              <a:t>.</a:t>
            </a:r>
            <a:r>
              <a:rPr lang="ru-RU" sz="3600" dirty="0">
                <a:latin typeface="Calibri"/>
                <a:ea typeface="Times New Roman"/>
                <a:cs typeface="Times New Roman"/>
              </a:rPr>
              <a:t/>
            </a:r>
            <a:br>
              <a:rPr lang="ru-RU" sz="3600" dirty="0">
                <a:latin typeface="Calibri"/>
                <a:ea typeface="Times New Roman"/>
                <a:cs typeface="Times New Roman"/>
              </a:rPr>
            </a:b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 descr="http://im2-tub-ru.yandex.net/i?id=570000090-19-72&amp;n=21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2026878"/>
            <a:ext cx="3096344" cy="31303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1" y="2780928"/>
            <a:ext cx="5831453" cy="37443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922146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23528" y="620688"/>
            <a:ext cx="8496944" cy="1872208"/>
          </a:xfrm>
        </p:spPr>
        <p:txBody>
          <a:bodyPr>
            <a:normAutofit fontScale="90000"/>
          </a:bodyPr>
          <a:lstStyle/>
          <a:p>
            <a:pPr indent="180340" algn="just">
              <a:spcAft>
                <a:spcPts val="0"/>
              </a:spcAft>
            </a:pPr>
            <a:r>
              <a:rPr lang="ru-RU" sz="3200" b="1" dirty="0" smtClean="0">
                <a:solidFill>
                  <a:srgbClr val="FF0000"/>
                </a:solidFill>
                <a:latin typeface="Times New Roman"/>
                <a:ea typeface="Times New Roman"/>
              </a:rPr>
              <a:t>III период </a:t>
            </a:r>
            <a:r>
              <a:rPr lang="ru-RU" sz="3200" b="1" dirty="0">
                <a:solidFill>
                  <a:srgbClr val="FF0000"/>
                </a:solidFill>
                <a:latin typeface="Times New Roman"/>
                <a:ea typeface="Times New Roman"/>
              </a:rPr>
              <a:t>родов </a:t>
            </a:r>
            <a:r>
              <a:rPr lang="ru-RU" sz="3200" b="1" dirty="0" smtClean="0">
                <a:solidFill>
                  <a:srgbClr val="FF0000"/>
                </a:solidFill>
                <a:latin typeface="Times New Roman"/>
                <a:ea typeface="Times New Roman"/>
              </a:rPr>
              <a:t>– … период</a:t>
            </a:r>
            <a:br>
              <a:rPr lang="ru-RU" sz="3200" b="1" dirty="0" smtClean="0">
                <a:solidFill>
                  <a:srgbClr val="FF0000"/>
                </a:solidFill>
                <a:latin typeface="Times New Roman"/>
                <a:ea typeface="Times New Roman"/>
              </a:rPr>
            </a:br>
            <a:r>
              <a:rPr lang="ru-RU" sz="3200" b="1" dirty="0" smtClean="0">
                <a:solidFill>
                  <a:srgbClr val="FF0000"/>
                </a:solidFill>
                <a:latin typeface="Times New Roman"/>
                <a:ea typeface="Times New Roman"/>
              </a:rPr>
              <a:t>у первородящих и повторнородящих длиться …</a:t>
            </a:r>
            <a:br>
              <a:rPr lang="ru-RU" sz="3200" b="1" dirty="0" smtClean="0">
                <a:solidFill>
                  <a:srgbClr val="FF0000"/>
                </a:solidFill>
                <a:latin typeface="Times New Roman"/>
                <a:ea typeface="Times New Roman"/>
              </a:rPr>
            </a:br>
            <a:r>
              <a:rPr lang="ru-RU" sz="3200" b="1" dirty="0" smtClean="0">
                <a:solidFill>
                  <a:srgbClr val="FF0000"/>
                </a:solidFill>
                <a:latin typeface="Times New Roman"/>
                <a:ea typeface="Times New Roman"/>
              </a:rPr>
              <a:t>девиз третьего периода - ….</a:t>
            </a:r>
            <a:r>
              <a:rPr lang="ru-RU" dirty="0">
                <a:latin typeface="Times New Roman"/>
                <a:ea typeface="Times New Roman"/>
              </a:rPr>
              <a:t/>
            </a:r>
            <a:br>
              <a:rPr lang="ru-RU" dirty="0">
                <a:latin typeface="Times New Roman"/>
                <a:ea typeface="Times New Roman"/>
              </a:rPr>
            </a:br>
            <a:endParaRPr lang="ru-RU" dirty="0"/>
          </a:p>
        </p:txBody>
      </p:sp>
      <p:pic>
        <p:nvPicPr>
          <p:cNvPr id="7170" name="Picture 2" descr="http://im7-tub-ru.yandex.net/i?id=480303437-50-72&amp;n=2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164" y="2194552"/>
            <a:ext cx="3408772" cy="2373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http://im4-tub-ru.yandex.net/i?id=495068294-11-72&amp;n=2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152" y="4437112"/>
            <a:ext cx="3516784" cy="2322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http://www.xxlbook.ru/imgh1659437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3089" y="2060848"/>
            <a:ext cx="2871319" cy="4176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Объект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2157337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Остин">
  <a:themeElements>
    <a:clrScheme name="Остин">
      <a:dk1>
        <a:sysClr val="windowText" lastClr="000000"/>
      </a:dk1>
      <a:lt1>
        <a:sysClr val="window" lastClr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Остин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Остин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  <a:lumMod val="100000"/>
              </a:schemeClr>
            </a:gs>
          </a:gsLst>
          <a:lin ang="5040000" scaled="1"/>
        </a:gradFill>
        <a:gradFill rotWithShape="1">
          <a:gsLst>
            <a:gs pos="0">
              <a:schemeClr val="phClr"/>
            </a:gs>
            <a:gs pos="100000">
              <a:schemeClr val="phClr">
                <a:shade val="75000"/>
                <a:satMod val="120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>
            <a:bevelT w="50800" h="12700" prst="softRound"/>
          </a:sp3d>
        </a:effectStyle>
        <a:effectStyle>
          <a:effectLst>
            <a:outerShdw blurRad="44450" dist="50800" dir="5400000" sx="96000" rotWithShape="0">
              <a:srgbClr val="000000">
                <a:alpha val="3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 contourW="15875" prstMaterial="metal">
            <a:bevelT w="101600" h="25400" prst="softRound"/>
            <a:contourClr>
              <a:schemeClr val="phClr">
                <a:shade val="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94000"/>
                <a:satMod val="114000"/>
                <a:lumMod val="96000"/>
              </a:schemeClr>
            </a:gs>
            <a:gs pos="62000">
              <a:schemeClr val="phClr">
                <a:tint val="92000"/>
                <a:shade val="66000"/>
                <a:satMod val="110000"/>
                <a:lumMod val="80000"/>
              </a:schemeClr>
            </a:gs>
            <a:gs pos="100000">
              <a:schemeClr val="phClr">
                <a:tint val="89000"/>
                <a:shade val="62000"/>
                <a:satMod val="110000"/>
                <a:lumMod val="72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80000"/>
                <a:shade val="58000"/>
              </a:schemeClr>
              <a:schemeClr val="phClr">
                <a:tint val="73000"/>
                <a:shade val="68000"/>
                <a:satMod val="15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236</TotalTime>
  <Words>394</Words>
  <Application>Microsoft Office PowerPoint</Application>
  <PresentationFormat>Экран (4:3)</PresentationFormat>
  <Paragraphs>81</Paragraphs>
  <Slides>23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23</vt:i4>
      </vt:variant>
    </vt:vector>
  </HeadingPairs>
  <TitlesOfParts>
    <vt:vector size="24" baseType="lpstr">
      <vt:lpstr>Остин</vt:lpstr>
      <vt:lpstr>Патологическое течение родов. Доврачебная помощь при неотложных состояниях.  </vt:lpstr>
      <vt:lpstr>Первый период родов –  период ... у первобеременных – … у повторнобеременных - …</vt:lpstr>
      <vt:lpstr>Второй период родов – период … у первородящих - … у повторнородящих - …</vt:lpstr>
      <vt:lpstr>Отношение головки плода к плоскостям таза</vt:lpstr>
      <vt:lpstr>Акушерское пособие в родах: 1. предупреждение преждевременного разгибания головки. </vt:lpstr>
      <vt:lpstr>2.выведение головки и защита промежности от разрывов </vt:lpstr>
      <vt:lpstr>3.регулирование потуг 4.бережное выведение головки</vt:lpstr>
      <vt:lpstr>5.освобождение плечевого пояса. </vt:lpstr>
      <vt:lpstr>III период родов – … период у первородящих и повторнородящих длиться … девиз третьего периода - …. </vt:lpstr>
      <vt:lpstr>Способы выделения отделившегося последа. </vt:lpstr>
      <vt:lpstr>Рождение плаценты </vt:lpstr>
      <vt:lpstr>Причины патологических родов: </vt:lpstr>
      <vt:lpstr>Роды при тазовом предлежании. </vt:lpstr>
      <vt:lpstr>Роды при неправильных положениях плода. </vt:lpstr>
      <vt:lpstr>Аномалии родовой деятельности:  </vt:lpstr>
      <vt:lpstr>Роды при узком тазе. </vt:lpstr>
      <vt:lpstr>Разгибательные предлежания головки плода </vt:lpstr>
      <vt:lpstr>Роды при многоплодной беременности.</vt:lpstr>
      <vt:lpstr>Кровотечения в последовом (в третьем периоде родов) и в раннем послеродовом периодах могут возникать в результате: </vt:lpstr>
      <vt:lpstr>Разрыв матки в родах</vt:lpstr>
      <vt:lpstr>Разрывы вульвы, влагалища и промежности </vt:lpstr>
      <vt:lpstr>Кесарево сечение</vt:lpstr>
      <vt:lpstr>Спасибо за внимание!!!</vt:lpstr>
    </vt:vector>
  </TitlesOfParts>
  <Company>SPecialiST RePack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Особенности сестринской помощи беременной, роженице при нормальном и патологическом течении беременности и родов.  </dc:title>
  <dc:creator>комп</dc:creator>
  <cp:lastModifiedBy>комп</cp:lastModifiedBy>
  <cp:revision>22</cp:revision>
  <dcterms:created xsi:type="dcterms:W3CDTF">2014-02-01T20:08:43Z</dcterms:created>
  <dcterms:modified xsi:type="dcterms:W3CDTF">2016-01-15T05:23:57Z</dcterms:modified>
</cp:coreProperties>
</file>